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56" r:id="rId2"/>
    <p:sldId id="259" r:id="rId3"/>
    <p:sldId id="260" r:id="rId4"/>
    <p:sldId id="262" r:id="rId5"/>
    <p:sldId id="257" r:id="rId6"/>
    <p:sldId id="263" r:id="rId7"/>
    <p:sldId id="266" r:id="rId8"/>
    <p:sldId id="267" r:id="rId9"/>
  </p:sldIdLst>
  <p:sldSz cx="12192000" cy="6858000"/>
  <p:notesSz cx="6858000" cy="9144000"/>
  <p:custDataLst>
    <p:tags r:id="rId1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6E9CBD"/>
    <a:srgbClr val="CCE3F5"/>
    <a:srgbClr val="78CA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12" autoAdjust="0"/>
    <p:restoredTop sz="94660"/>
  </p:normalViewPr>
  <p:slideViewPr>
    <p:cSldViewPr snapToGrid="0" showGuides="1">
      <p:cViewPr varScale="1">
        <p:scale>
          <a:sx n="108" d="100"/>
          <a:sy n="108" d="100"/>
        </p:scale>
        <p:origin x="918" y="96"/>
      </p:cViewPr>
      <p:guideLst>
        <p:guide pos="3840"/>
        <p:guide orient="horz" pos="2160"/>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4E5CCD-AA54-4899-A008-6CFA3A1115F4}" type="datetimeFigureOut">
              <a:rPr lang="zh-CN" altLang="en-US" smtClean="0"/>
              <a:t>2022/2/8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D573E3-9D34-4B5A-86E3-919B22FD980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D573E3-9D34-4B5A-86E3-919B22FD9801}"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D573E3-9D34-4B5A-86E3-919B22FD9801}"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D573E3-9D34-4B5A-86E3-919B22FD9801}"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D573E3-9D34-4B5A-86E3-919B22FD9801}"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D573E3-9D34-4B5A-86E3-919B22FD9801}"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D573E3-9D34-4B5A-86E3-919B22FD9801}"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D573E3-9D34-4B5A-86E3-919B22FD9801}" type="slidenum">
              <a:rPr lang="zh-CN" altLang="en-US" smtClean="0"/>
              <a:t>7</a:t>
            </a:fld>
            <a:endParaRPr lang="zh-CN" altLang="en-US"/>
          </a:p>
        </p:txBody>
      </p:sp>
    </p:spTree>
    <p:extLst>
      <p:ext uri="{BB962C8B-B14F-4D97-AF65-F5344CB8AC3E}">
        <p14:creationId xmlns:p14="http://schemas.microsoft.com/office/powerpoint/2010/main" val="2332530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D573E3-9D34-4B5A-86E3-919B22FD9801}" type="slidenum">
              <a:rPr lang="zh-CN" altLang="en-US" smtClean="0"/>
              <a:t>8</a:t>
            </a:fld>
            <a:endParaRPr lang="zh-CN" altLang="en-US"/>
          </a:p>
        </p:txBody>
      </p:sp>
    </p:spTree>
    <p:extLst>
      <p:ext uri="{BB962C8B-B14F-4D97-AF65-F5344CB8AC3E}">
        <p14:creationId xmlns:p14="http://schemas.microsoft.com/office/powerpoint/2010/main" val="4294829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E674E9-6675-496A-B416-A2B2C8CF3907}"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F134B4E-DE3C-44A6-BA1E-FB63FCB2A90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242887" y="136526"/>
            <a:ext cx="11704637" cy="617538"/>
          </a:xfrm>
          <a:prstGeom prst="rect">
            <a:avLst/>
          </a:prstGeom>
        </p:spPr>
        <p:txBody>
          <a:bodyPr vert="horz" lIns="91440" tIns="45720" rIns="91440" bIns="45720" rtlCol="0" anchor="b">
            <a:noAutofit/>
          </a:bodyPr>
          <a:lstStyle/>
          <a:p>
            <a:r>
              <a:rPr lang="zh-CN" altLang="en-US"/>
              <a:t>单击此处编辑母版标题样式</a:t>
            </a:r>
          </a:p>
        </p:txBody>
      </p:sp>
      <p:sp>
        <p:nvSpPr>
          <p:cNvPr id="3" name="文本占位符 2"/>
          <p:cNvSpPr>
            <a:spLocks noGrp="1"/>
          </p:cNvSpPr>
          <p:nvPr>
            <p:ph type="body" idx="1"/>
          </p:nvPr>
        </p:nvSpPr>
        <p:spPr>
          <a:xfrm>
            <a:off x="242888" y="890588"/>
            <a:ext cx="11704636" cy="5418137"/>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242888" y="6445249"/>
            <a:ext cx="3933824" cy="276226"/>
          </a:xfrm>
          <a:prstGeom prst="rect">
            <a:avLst/>
          </a:prstGeom>
        </p:spPr>
        <p:txBody>
          <a:bodyPr vert="horz" lIns="91440" tIns="45720" rIns="91440" bIns="45720" rtlCol="0" anchor="ctr"/>
          <a:lstStyle>
            <a:lvl1pPr algn="l">
              <a:defRPr sz="1200">
                <a:solidFill>
                  <a:schemeClr val="tx1">
                    <a:tint val="75000"/>
                  </a:schemeClr>
                </a:solidFill>
              </a:defRPr>
            </a:lvl1pPr>
          </a:lstStyle>
          <a:p>
            <a:fld id="{EEE674E9-6675-496A-B416-A2B2C8CF3907}" type="datetimeFigureOut">
              <a:rPr lang="zh-CN" altLang="en-US" smtClean="0"/>
              <a:t>2022/2/8</a:t>
            </a:fld>
            <a:endParaRPr lang="zh-CN" altLang="en-US"/>
          </a:p>
        </p:txBody>
      </p:sp>
      <p:sp>
        <p:nvSpPr>
          <p:cNvPr id="5" name="页脚占位符 4"/>
          <p:cNvSpPr>
            <a:spLocks noGrp="1"/>
          </p:cNvSpPr>
          <p:nvPr>
            <p:ph type="ftr" sz="quarter" idx="3"/>
          </p:nvPr>
        </p:nvSpPr>
        <p:spPr>
          <a:xfrm>
            <a:off x="4371975" y="6445249"/>
            <a:ext cx="3448050" cy="2762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nvPr>
        </p:nvSpPr>
        <p:spPr>
          <a:xfrm>
            <a:off x="8015288" y="6445249"/>
            <a:ext cx="3933824"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BF134B4E-DE3C-44A6-BA1E-FB63FCB2A90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2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cid:image001.png@01D34CF7.3E1960C0" TargetMode="External"/><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7.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6.jpeg"/><Relationship Id="rId5" Type="http://schemas.openxmlformats.org/officeDocument/2006/relationships/image" Target="../media/image1.png"/><Relationship Id="rId10" Type="http://schemas.openxmlformats.org/officeDocument/2006/relationships/image" Target="../media/image5.gif"/><Relationship Id="rId4" Type="http://schemas.openxmlformats.org/officeDocument/2006/relationships/notesSlide" Target="../notesSlides/notesSlide1.xml"/><Relationship Id="rId9"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emf"/><Relationship Id="rId5" Type="http://schemas.microsoft.com/office/2007/relationships/hdphoto" Target="../media/hdphoto1.wdp"/><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png"/><Relationship Id="rId7"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8.pn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hyperlink" Target="http://www.google.hr/url?sa=i&amp;rct=j&amp;q=&amp;esrc=s&amp;source=images&amp;cd=&amp;cad=rja&amp;uact=8&amp;ved=0ahUKEwj479OHhoPSAhUiCZoKHdmwDVMQjRwIBw&amp;url=http://www.lokrum.hr/poucna-staza/sarlotin-zdenac/&amp;psig=AFQjCNG-W6OrFvC9YlyJe1BlCRsmt5MDkQ&amp;ust=1486730823096428" TargetMode="Externa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7.emf"/><Relationship Id="rId4" Type="http://schemas.openxmlformats.org/officeDocument/2006/relationships/hyperlink" Target="http://www.vef.unizg.hr/szd202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blip>
          <a:srcRect/>
          <a:stretch>
            <a:fillRect/>
          </a:stretch>
        </a:blipFill>
        <a:effectLst/>
      </p:bgPr>
    </p:bg>
    <p:spTree>
      <p:nvGrpSpPr>
        <p:cNvPr id="1" name=""/>
        <p:cNvGrpSpPr/>
        <p:nvPr/>
      </p:nvGrpSpPr>
      <p:grpSpPr>
        <a:xfrm>
          <a:off x="0" y="0"/>
          <a:ext cx="0" cy="0"/>
          <a:chOff x="0" y="0"/>
          <a:chExt cx="0" cy="0"/>
        </a:xfrm>
      </p:grpSpPr>
      <p:sp>
        <p:nvSpPr>
          <p:cNvPr id="8" name="图文框 7"/>
          <p:cNvSpPr/>
          <p:nvPr/>
        </p:nvSpPr>
        <p:spPr>
          <a:xfrm>
            <a:off x="192086" y="108050"/>
            <a:ext cx="11807828" cy="6641901"/>
          </a:xfrm>
          <a:prstGeom prst="frame">
            <a:avLst>
              <a:gd name="adj1" fmla="val 1923"/>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2" name="trans-delay"/>
          <p:cNvSpPr/>
          <p:nvPr/>
        </p:nvSpPr>
        <p:spPr>
          <a:xfrm>
            <a:off x="-1270500" y="0"/>
            <a:ext cx="1080000" cy="540000"/>
          </a:xfrm>
          <a:prstGeom prst="rect">
            <a:avLst/>
          </a:prstGeom>
          <a:solidFill>
            <a:srgbClr val="33333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FFFFFF"/>
              </a:solidFill>
              <a:latin typeface="Arial" panose="020B0604020202020204" pitchFamily="34" charset="0"/>
              <a:cs typeface="Arial" panose="020B0604020202020204" pitchFamily="34" charset="0"/>
            </a:endParaRPr>
          </a:p>
        </p:txBody>
      </p:sp>
      <p:pic>
        <p:nvPicPr>
          <p:cNvPr id="3" name="682298_courtyard%20te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895350"/>
            <a:ext cx="609600" cy="609600"/>
          </a:xfrm>
          <a:prstGeom prst="rect">
            <a:avLst/>
          </a:prstGeom>
        </p:spPr>
      </p:pic>
      <p:sp>
        <p:nvSpPr>
          <p:cNvPr id="4" name="Rectangle 3">
            <a:extLst>
              <a:ext uri="{FF2B5EF4-FFF2-40B4-BE49-F238E27FC236}">
                <a16:creationId xmlns:a16="http://schemas.microsoft.com/office/drawing/2014/main" id="{08FE9889-07CE-42AE-9BCD-A4C2077971BE}"/>
              </a:ext>
            </a:extLst>
          </p:cNvPr>
          <p:cNvSpPr/>
          <p:nvPr/>
        </p:nvSpPr>
        <p:spPr>
          <a:xfrm>
            <a:off x="192085" y="108049"/>
            <a:ext cx="11730283" cy="2339102"/>
          </a:xfrm>
          <a:prstGeom prst="rect">
            <a:avLst/>
          </a:prstGeom>
        </p:spPr>
        <p:txBody>
          <a:bodyPr wrap="square">
            <a:spAutoFit/>
          </a:bodyPr>
          <a:lstStyle/>
          <a:p>
            <a:pPr algn="ctr" eaLnBrk="0" fontAlgn="base" hangingPunct="0">
              <a:spcBef>
                <a:spcPct val="0"/>
              </a:spcBef>
              <a:spcAft>
                <a:spcPct val="0"/>
              </a:spcAft>
              <a:defRPr/>
            </a:pPr>
            <a:r>
              <a:rPr lang="hr-HR" sz="4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SUMMER SCHOOL FOR STUDENTS </a:t>
            </a:r>
          </a:p>
          <a:p>
            <a:pPr algn="ctr" eaLnBrk="0" fontAlgn="base" hangingPunct="0">
              <a:spcBef>
                <a:spcPct val="0"/>
              </a:spcBef>
              <a:spcAft>
                <a:spcPct val="0"/>
              </a:spcAft>
              <a:defRPr/>
            </a:pPr>
            <a:r>
              <a:rPr lang="hr-HR" sz="44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„ZOONOSES” </a:t>
            </a:r>
          </a:p>
          <a:p>
            <a:pPr algn="ctr" eaLnBrk="0" fontAlgn="base" hangingPunct="0">
              <a:spcBef>
                <a:spcPct val="0"/>
              </a:spcBef>
              <a:spcAft>
                <a:spcPct val="0"/>
              </a:spcAft>
              <a:defRPr/>
            </a:pPr>
            <a:r>
              <a:rPr lang="hr-HR" b="1" i="1" dirty="0">
                <a:ln w="6600">
                  <a:solidFill>
                    <a:schemeClr val="accent2"/>
                  </a:solidFill>
                  <a:prstDash val="solid"/>
                </a:ln>
                <a:solidFill>
                  <a:srgbClr val="FFFFFF"/>
                </a:solidFill>
                <a:effectLst>
                  <a:outerShdw dist="38100" dir="2700000" algn="tl" rotWithShape="0">
                    <a:schemeClr val="accent2"/>
                  </a:outerShdw>
                </a:effectLst>
              </a:rPr>
              <a:t>                       </a:t>
            </a:r>
          </a:p>
          <a:p>
            <a:pPr algn="ctr" eaLnBrk="0" fontAlgn="base" hangingPunct="0">
              <a:spcBef>
                <a:spcPct val="0"/>
              </a:spcBef>
              <a:spcAft>
                <a:spcPct val="0"/>
              </a:spcAft>
              <a:defRPr/>
            </a:pPr>
            <a:r>
              <a:rPr lang="hr-HR" b="1" i="1" dirty="0">
                <a:ln w="6600">
                  <a:solidFill>
                    <a:schemeClr val="accent2"/>
                  </a:solidFill>
                  <a:prstDash val="solid"/>
                </a:ln>
                <a:solidFill>
                  <a:srgbClr val="FFFFFF"/>
                </a:solidFill>
                <a:effectLst>
                  <a:outerShdw dist="38100" dir="2700000" algn="tl" rotWithShape="0">
                    <a:schemeClr val="accent2"/>
                  </a:outerShdw>
                </a:effectLst>
              </a:rPr>
              <a:t>            </a:t>
            </a:r>
            <a:r>
              <a:rPr lang="hr-HR"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25</a:t>
            </a:r>
            <a:r>
              <a:rPr lang="hr-HR" b="1" i="1" baseline="30000"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th </a:t>
            </a:r>
            <a:r>
              <a:rPr lang="hr-HR"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29</a:t>
            </a:r>
            <a:r>
              <a:rPr lang="hr-HR" b="1" i="1" baseline="30000"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th</a:t>
            </a:r>
            <a:r>
              <a:rPr lang="hr-HR"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April 2022 </a:t>
            </a:r>
          </a:p>
          <a:p>
            <a:pPr algn="ctr" eaLnBrk="0" fontAlgn="base" hangingPunct="0">
              <a:spcBef>
                <a:spcPct val="0"/>
              </a:spcBef>
              <a:spcAft>
                <a:spcPct val="0"/>
              </a:spcAft>
              <a:defRPr/>
            </a:pPr>
            <a:r>
              <a:rPr lang="hr-HR"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Dubrovnik, Croatia</a:t>
            </a:r>
            <a:endParaRPr lang="hr-HR" b="1" dirty="0">
              <a:ln w="22225">
                <a:solidFill>
                  <a:schemeClr val="accent2"/>
                </a:solidFill>
                <a:prstDash val="solid"/>
              </a:ln>
              <a:solidFill>
                <a:schemeClr val="accent2">
                  <a:lumMod val="40000"/>
                  <a:lumOff val="60000"/>
                </a:schemeClr>
              </a:solidFill>
              <a:latin typeface="Cooper Black" panose="0208090404030B020404" pitchFamily="18" charset="0"/>
            </a:endParaRPr>
          </a:p>
        </p:txBody>
      </p:sp>
      <p:pic>
        <p:nvPicPr>
          <p:cNvPr id="9" name="Picture 8" descr="cid:image001.png@01D34815.71712570">
            <a:extLst>
              <a:ext uri="{FF2B5EF4-FFF2-40B4-BE49-F238E27FC236}">
                <a16:creationId xmlns:a16="http://schemas.microsoft.com/office/drawing/2014/main" id="{B90D4CAB-E93F-45DD-917B-AB92F8D49A46}"/>
              </a:ext>
            </a:extLst>
          </p:cNvPr>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4269681" y="5372995"/>
            <a:ext cx="1233855" cy="1011114"/>
          </a:xfrm>
          <a:prstGeom prst="rect">
            <a:avLst/>
          </a:prstGeom>
          <a:noFill/>
          <a:ln>
            <a:noFill/>
          </a:ln>
        </p:spPr>
      </p:pic>
      <p:pic>
        <p:nvPicPr>
          <p:cNvPr id="6" name="Picture 5">
            <a:extLst>
              <a:ext uri="{FF2B5EF4-FFF2-40B4-BE49-F238E27FC236}">
                <a16:creationId xmlns:a16="http://schemas.microsoft.com/office/drawing/2014/main" id="{2F4202AA-3176-4B94-8E0B-862523B12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03536" y="5372995"/>
            <a:ext cx="1060980" cy="1011114"/>
          </a:xfrm>
          <a:prstGeom prst="rect">
            <a:avLst/>
          </a:prstGeom>
        </p:spPr>
      </p:pic>
      <p:pic>
        <p:nvPicPr>
          <p:cNvPr id="1028" name="Picture 4" descr="Community for Emerging and Zoonotic Disease (CEZD) - What It Is and How to  Get Involved - Ontario Animal Health Network">
            <a:extLst>
              <a:ext uri="{FF2B5EF4-FFF2-40B4-BE49-F238E27FC236}">
                <a16:creationId xmlns:a16="http://schemas.microsoft.com/office/drawing/2014/main" id="{D98DF28E-E2FF-46FD-B920-737891AD1AC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80596" y="3004429"/>
            <a:ext cx="1201867" cy="11297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Covid 19 | Dan Varoy">
            <a:extLst>
              <a:ext uri="{FF2B5EF4-FFF2-40B4-BE49-F238E27FC236}">
                <a16:creationId xmlns:a16="http://schemas.microsoft.com/office/drawing/2014/main" id="{78874D97-7F37-43BE-8520-8C205CD8446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72078" y="3004429"/>
            <a:ext cx="1103745" cy="10559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F067667F-9FCB-4D2B-A045-9BE5E6E6A0CD}"/>
              </a:ext>
            </a:extLst>
          </p:cNvPr>
          <p:cNvPicPr>
            <a:picLocks noChangeAspect="1"/>
          </p:cNvPicPr>
          <p:nvPr/>
        </p:nvPicPr>
        <p:blipFill>
          <a:blip r:embed="rId12"/>
          <a:stretch>
            <a:fillRect/>
          </a:stretch>
        </p:blipFill>
        <p:spPr>
          <a:xfrm>
            <a:off x="3485841" y="3078269"/>
            <a:ext cx="4610718" cy="841769"/>
          </a:xfrm>
          <a:prstGeom prst="rect">
            <a:avLst/>
          </a:prstGeom>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11" fill="hold" display="0">
                  <p:stCondLst>
                    <p:cond delay="indefinite"/>
                  </p:stCondLst>
                  <p:endCondLst>
                    <p:cond evt="onStopAudio" delay="0">
                      <p:tgtEl>
                        <p:sldTgt/>
                      </p:tgtEl>
                    </p:cond>
                  </p:endCondLst>
                </p:cTn>
                <p:tgtEl>
                  <p:spTgt spid="3"/>
                </p:tgtEl>
              </p:cMediaNode>
            </p:audio>
          </p:childTnLst>
        </p:cTn>
      </p:par>
    </p:tnLst>
    <p:bldLst>
      <p:bldP spid="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cstate="email">
            <a:extLst>
              <a:ext uri="{BEBA8EAE-BF5A-486C-A8C5-ECC9F3942E4B}">
                <a14:imgProps xmlns:a14="http://schemas.microsoft.com/office/drawing/2010/main">
                  <a14:imgLayer r:embed="rId5">
                    <a14:imgEffect>
                      <a14:artisticBlur radius="30"/>
                    </a14:imgEffect>
                  </a14:imgLayer>
                </a14:imgProps>
              </a:ext>
            </a:extLst>
          </a:blip>
          <a:stretch>
            <a:fillRect/>
          </a:stretch>
        </p:blipFill>
        <p:spPr>
          <a:xfrm>
            <a:off x="61547" y="-79131"/>
            <a:ext cx="12332676" cy="6937131"/>
          </a:xfrm>
          <a:prstGeom prst="rect">
            <a:avLst/>
          </a:prstGeom>
        </p:spPr>
      </p:pic>
      <p:sp>
        <p:nvSpPr>
          <p:cNvPr id="7" name="trans-delay"/>
          <p:cNvSpPr/>
          <p:nvPr/>
        </p:nvSpPr>
        <p:spPr>
          <a:xfrm>
            <a:off x="-1270500" y="0"/>
            <a:ext cx="1080000" cy="540000"/>
          </a:xfrm>
          <a:prstGeom prst="rect">
            <a:avLst/>
          </a:prstGeom>
          <a:solidFill>
            <a:srgbClr val="33333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FFFFFF"/>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F7CB636-5573-4398-A75D-77B9797078AC}"/>
              </a:ext>
            </a:extLst>
          </p:cNvPr>
          <p:cNvSpPr/>
          <p:nvPr/>
        </p:nvSpPr>
        <p:spPr>
          <a:xfrm>
            <a:off x="1849314" y="270000"/>
            <a:ext cx="8493369" cy="1908215"/>
          </a:xfrm>
          <a:prstGeom prst="rect">
            <a:avLst/>
          </a:prstGeom>
        </p:spPr>
        <p:txBody>
          <a:bodyPr wrap="square">
            <a:spAutoFit/>
          </a:bodyPr>
          <a:lstStyle/>
          <a:p>
            <a:pPr algn="ctr" eaLnBrk="0" fontAlgn="base" hangingPunct="0">
              <a:spcBef>
                <a:spcPct val="0"/>
              </a:spcBef>
              <a:spcAft>
                <a:spcPct val="0"/>
              </a:spcAft>
              <a:defRPr/>
            </a:pPr>
            <a:r>
              <a:rPr lang="hr-HR" sz="32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SUMMER SCHOOL FOR STUDENTS </a:t>
            </a:r>
          </a:p>
          <a:p>
            <a:pPr algn="ctr" eaLnBrk="0" fontAlgn="base" hangingPunct="0">
              <a:spcBef>
                <a:spcPct val="0"/>
              </a:spcBef>
              <a:spcAft>
                <a:spcPct val="0"/>
              </a:spcAft>
              <a:defRPr/>
            </a:pPr>
            <a:r>
              <a:rPr lang="hr-HR" sz="32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„ZOONOSES”</a:t>
            </a:r>
          </a:p>
          <a:p>
            <a:pPr algn="ctr" eaLnBrk="0" fontAlgn="base" hangingPunct="0">
              <a:spcBef>
                <a:spcPct val="0"/>
              </a:spcBef>
              <a:spcAft>
                <a:spcPct val="0"/>
              </a:spcAft>
              <a:defRPr/>
            </a:pPr>
            <a:r>
              <a:rPr lang="hr-HR" b="1" i="1" dirty="0">
                <a:ln w="6600">
                  <a:solidFill>
                    <a:schemeClr val="accent2"/>
                  </a:solidFill>
                  <a:prstDash val="solid"/>
                </a:ln>
                <a:solidFill>
                  <a:srgbClr val="FFFFFF"/>
                </a:solidFill>
                <a:effectLst>
                  <a:outerShdw dist="38100" dir="2700000" algn="tl" rotWithShape="0">
                    <a:schemeClr val="accent2"/>
                  </a:outerShdw>
                </a:effectLst>
              </a:rPr>
              <a:t>   </a:t>
            </a:r>
            <a:r>
              <a:rPr lang="hr-HR" sz="1050" b="1" i="1" dirty="0">
                <a:ln w="6600">
                  <a:solidFill>
                    <a:schemeClr val="accent2"/>
                  </a:solidFill>
                  <a:prstDash val="solid"/>
                </a:ln>
                <a:solidFill>
                  <a:srgbClr val="FFFFFF"/>
                </a:solidFill>
                <a:effectLst>
                  <a:outerShdw dist="38100" dir="2700000" algn="tl" rotWithShape="0">
                    <a:schemeClr val="accent2"/>
                  </a:outerShdw>
                </a:effectLst>
              </a:rPr>
              <a:t>   </a:t>
            </a:r>
            <a:r>
              <a:rPr lang="hr-HR" b="1" i="1" dirty="0">
                <a:ln w="6600">
                  <a:solidFill>
                    <a:schemeClr val="accent2"/>
                  </a:solidFill>
                  <a:prstDash val="solid"/>
                </a:ln>
                <a:solidFill>
                  <a:srgbClr val="FFFFFF"/>
                </a:solidFill>
                <a:effectLst>
                  <a:outerShdw dist="38100" dir="2700000" algn="tl" rotWithShape="0">
                    <a:schemeClr val="accent2"/>
                  </a:outerShdw>
                </a:effectLst>
              </a:rPr>
              <a:t>                </a:t>
            </a:r>
          </a:p>
          <a:p>
            <a:pPr algn="ctr" eaLnBrk="0" fontAlgn="base" hangingPunct="0">
              <a:spcBef>
                <a:spcPct val="0"/>
              </a:spcBef>
              <a:spcAft>
                <a:spcPct val="0"/>
              </a:spcAft>
              <a:defRPr/>
            </a:pPr>
            <a:r>
              <a:rPr lang="hr-HR" b="1" i="1" dirty="0">
                <a:ln w="6600">
                  <a:solidFill>
                    <a:schemeClr val="accent2"/>
                  </a:solidFill>
                  <a:prstDash val="solid"/>
                </a:ln>
                <a:solidFill>
                  <a:srgbClr val="FFFFFF"/>
                </a:solidFill>
                <a:effectLst>
                  <a:outerShdw dist="38100" dir="2700000" algn="tl" rotWithShape="0">
                    <a:schemeClr val="accent2"/>
                  </a:outerShdw>
                </a:effectLst>
              </a:rPr>
              <a:t>            </a:t>
            </a:r>
            <a:r>
              <a:rPr lang="hr-HR"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25</a:t>
            </a:r>
            <a:r>
              <a:rPr lang="hr-HR" b="1" i="1" baseline="30000"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th </a:t>
            </a:r>
            <a:r>
              <a:rPr lang="hr-HR"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29</a:t>
            </a:r>
            <a:r>
              <a:rPr lang="hr-HR" b="1" i="1" baseline="30000"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th</a:t>
            </a:r>
            <a:r>
              <a:rPr lang="hr-HR"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April 2022 </a:t>
            </a:r>
          </a:p>
          <a:p>
            <a:pPr algn="ctr" eaLnBrk="0" fontAlgn="base" hangingPunct="0">
              <a:spcBef>
                <a:spcPct val="0"/>
              </a:spcBef>
              <a:spcAft>
                <a:spcPct val="0"/>
              </a:spcAft>
              <a:defRPr/>
            </a:pPr>
            <a:r>
              <a:rPr lang="hr-HR"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Dubrovnik, Croatia</a:t>
            </a:r>
            <a:endParaRPr lang="hr-HR" dirty="0"/>
          </a:p>
        </p:txBody>
      </p:sp>
      <p:pic>
        <p:nvPicPr>
          <p:cNvPr id="6" name="Content Placeholder 3">
            <a:extLst>
              <a:ext uri="{FF2B5EF4-FFF2-40B4-BE49-F238E27FC236}">
                <a16:creationId xmlns:a16="http://schemas.microsoft.com/office/drawing/2014/main" id="{DB07876D-CF22-457E-A3A3-480D3D5CCD4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694506" y="2313215"/>
            <a:ext cx="6802984" cy="4409785"/>
          </a:xfrm>
          <a:prstGeom prst="rect">
            <a:avLst/>
          </a:prstGeom>
        </p:spPr>
      </p:pic>
      <p:pic>
        <p:nvPicPr>
          <p:cNvPr id="9" name="Picture 8">
            <a:extLst>
              <a:ext uri="{FF2B5EF4-FFF2-40B4-BE49-F238E27FC236}">
                <a16:creationId xmlns:a16="http://schemas.microsoft.com/office/drawing/2014/main" id="{97AE28E0-264D-466E-833C-BC78720A760C}"/>
              </a:ext>
            </a:extLst>
          </p:cNvPr>
          <p:cNvPicPr>
            <a:picLocks noChangeAspect="1"/>
          </p:cNvPicPr>
          <p:nvPr/>
        </p:nvPicPr>
        <p:blipFill>
          <a:blip r:embed="rId7"/>
          <a:stretch>
            <a:fillRect/>
          </a:stretch>
        </p:blipFill>
        <p:spPr>
          <a:xfrm>
            <a:off x="328876" y="3025797"/>
            <a:ext cx="1520438" cy="2066400"/>
          </a:xfrm>
          <a:prstGeom prst="rect">
            <a:avLst/>
          </a:prstGeom>
        </p:spPr>
      </p:pic>
      <p:pic>
        <p:nvPicPr>
          <p:cNvPr id="10" name="Picture 9">
            <a:extLst>
              <a:ext uri="{FF2B5EF4-FFF2-40B4-BE49-F238E27FC236}">
                <a16:creationId xmlns:a16="http://schemas.microsoft.com/office/drawing/2014/main" id="{CD50EA02-D132-4585-AD82-D9EC99C29A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9768" y="3389434"/>
            <a:ext cx="4075463" cy="18059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900"/>
                                        <p:tgtEl>
                                          <p:spTgt spid="3"/>
                                        </p:tgtEl>
                                      </p:cBhvr>
                                    </p:animEffect>
                                  </p:childTnLst>
                                </p:cTn>
                              </p:par>
                            </p:childTnLst>
                          </p:cTn>
                        </p:par>
                        <p:par>
                          <p:cTn id="8" fill="hold">
                            <p:stCondLst>
                              <p:cond delay="9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a:stretch>
        </a:blipFill>
        <a:effectLst/>
      </p:bgPr>
    </p:bg>
    <p:spTree>
      <p:nvGrpSpPr>
        <p:cNvPr id="1" name=""/>
        <p:cNvGrpSpPr/>
        <p:nvPr/>
      </p:nvGrpSpPr>
      <p:grpSpPr>
        <a:xfrm>
          <a:off x="0" y="0"/>
          <a:ext cx="0" cy="0"/>
          <a:chOff x="0" y="0"/>
          <a:chExt cx="0" cy="0"/>
        </a:xfrm>
      </p:grpSpPr>
      <p:sp>
        <p:nvSpPr>
          <p:cNvPr id="9" name="trans-delay"/>
          <p:cNvSpPr/>
          <p:nvPr/>
        </p:nvSpPr>
        <p:spPr>
          <a:xfrm>
            <a:off x="-1270500" y="0"/>
            <a:ext cx="1080000" cy="540000"/>
          </a:xfrm>
          <a:prstGeom prst="rect">
            <a:avLst/>
          </a:prstGeom>
          <a:solidFill>
            <a:srgbClr val="33333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FFFFFF"/>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C13966C-3FFE-4F3E-BFB8-A75055EAC2EB}"/>
              </a:ext>
            </a:extLst>
          </p:cNvPr>
          <p:cNvSpPr/>
          <p:nvPr/>
        </p:nvSpPr>
        <p:spPr>
          <a:xfrm>
            <a:off x="0" y="0"/>
            <a:ext cx="6856534" cy="1754326"/>
          </a:xfrm>
          <a:prstGeom prst="rect">
            <a:avLst/>
          </a:prstGeom>
        </p:spPr>
        <p:txBody>
          <a:bodyPr wrap="square">
            <a:spAutoFit/>
          </a:bodyPr>
          <a:lstStyle/>
          <a:p>
            <a:pPr algn="ctr" eaLnBrk="0" fontAlgn="base" hangingPunct="0">
              <a:spcBef>
                <a:spcPct val="0"/>
              </a:spcBef>
              <a:spcAft>
                <a:spcPct val="0"/>
              </a:spcAft>
              <a:defRPr/>
            </a:pPr>
            <a:r>
              <a:rPr lang="hr-HR" sz="2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SUMMER SCHOOL FOR STUDENTS </a:t>
            </a:r>
          </a:p>
          <a:p>
            <a:pPr algn="ctr" eaLnBrk="0" fontAlgn="base" hangingPunct="0">
              <a:spcBef>
                <a:spcPct val="0"/>
              </a:spcBef>
              <a:spcAft>
                <a:spcPct val="0"/>
              </a:spcAft>
              <a:defRPr/>
            </a:pPr>
            <a:r>
              <a:rPr lang="hr-HR" sz="2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„ZOONOSES”</a:t>
            </a:r>
          </a:p>
          <a:p>
            <a:pPr algn="ctr" eaLnBrk="0" fontAlgn="base" hangingPunct="0">
              <a:spcBef>
                <a:spcPct val="0"/>
              </a:spcBef>
              <a:spcAft>
                <a:spcPct val="0"/>
              </a:spcAft>
              <a:defRPr/>
            </a:pPr>
            <a:r>
              <a:rPr lang="hr-HR" b="1" i="1" dirty="0">
                <a:ln w="6600">
                  <a:solidFill>
                    <a:schemeClr val="accent2"/>
                  </a:solidFill>
                  <a:prstDash val="solid"/>
                </a:ln>
                <a:solidFill>
                  <a:srgbClr val="FFFFFF"/>
                </a:solidFill>
                <a:effectLst>
                  <a:outerShdw dist="38100" dir="2700000" algn="tl" rotWithShape="0">
                    <a:schemeClr val="accent2"/>
                  </a:outerShdw>
                </a:effectLst>
              </a:rPr>
              <a:t>   </a:t>
            </a:r>
            <a:r>
              <a:rPr lang="hr-HR" sz="1050" b="1" i="1" dirty="0">
                <a:ln w="6600">
                  <a:solidFill>
                    <a:schemeClr val="accent2"/>
                  </a:solidFill>
                  <a:prstDash val="solid"/>
                </a:ln>
                <a:solidFill>
                  <a:srgbClr val="FFFFFF"/>
                </a:solidFill>
                <a:effectLst>
                  <a:outerShdw dist="38100" dir="2700000" algn="tl" rotWithShape="0">
                    <a:schemeClr val="accent2"/>
                  </a:outerShdw>
                </a:effectLst>
              </a:rPr>
              <a:t>   </a:t>
            </a:r>
            <a:r>
              <a:rPr lang="hr-HR" b="1" i="1" dirty="0">
                <a:ln w="6600">
                  <a:solidFill>
                    <a:schemeClr val="accent2"/>
                  </a:solidFill>
                  <a:prstDash val="solid"/>
                </a:ln>
                <a:solidFill>
                  <a:srgbClr val="FFFFFF"/>
                </a:solidFill>
                <a:effectLst>
                  <a:outerShdw dist="38100" dir="2700000" algn="tl" rotWithShape="0">
                    <a:schemeClr val="accent2"/>
                  </a:outerShdw>
                </a:effectLst>
              </a:rPr>
              <a:t>                </a:t>
            </a:r>
          </a:p>
          <a:p>
            <a:pPr algn="ctr" eaLnBrk="0" fontAlgn="base" hangingPunct="0">
              <a:spcBef>
                <a:spcPct val="0"/>
              </a:spcBef>
              <a:spcAft>
                <a:spcPct val="0"/>
              </a:spcAft>
              <a:defRPr/>
            </a:pPr>
            <a:r>
              <a:rPr lang="hr-HR" b="1" i="1" dirty="0">
                <a:ln w="6600">
                  <a:solidFill>
                    <a:schemeClr val="accent2"/>
                  </a:solidFill>
                  <a:prstDash val="solid"/>
                </a:ln>
                <a:solidFill>
                  <a:srgbClr val="FFFFFF"/>
                </a:solidFill>
                <a:effectLst>
                  <a:outerShdw dist="38100" dir="2700000" algn="tl" rotWithShape="0">
                    <a:schemeClr val="accent2"/>
                  </a:outerShdw>
                </a:effectLst>
              </a:rPr>
              <a:t>            </a:t>
            </a:r>
            <a:r>
              <a:rPr lang="hr-HR" sz="1600"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25</a:t>
            </a:r>
            <a:r>
              <a:rPr lang="hr-HR" sz="1600" b="1" i="1" baseline="30000"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th </a:t>
            </a:r>
            <a:r>
              <a:rPr lang="hr-HR" sz="1600"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29</a:t>
            </a:r>
            <a:r>
              <a:rPr lang="hr-HR" sz="1600" b="1" i="1" baseline="30000"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th</a:t>
            </a:r>
            <a:r>
              <a:rPr lang="hr-HR" sz="1600"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April 2022 </a:t>
            </a:r>
          </a:p>
          <a:p>
            <a:pPr algn="ctr" eaLnBrk="0" fontAlgn="base" hangingPunct="0">
              <a:spcBef>
                <a:spcPct val="0"/>
              </a:spcBef>
              <a:spcAft>
                <a:spcPct val="0"/>
              </a:spcAft>
              <a:defRPr/>
            </a:pPr>
            <a:r>
              <a:rPr lang="hr-HR" sz="1600"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Dubrovnik, Croatia</a:t>
            </a:r>
            <a:endParaRPr lang="hr-HR" sz="1600" dirty="0"/>
          </a:p>
        </p:txBody>
      </p:sp>
      <p:sp>
        <p:nvSpPr>
          <p:cNvPr id="3" name="Rectangle 2">
            <a:extLst>
              <a:ext uri="{FF2B5EF4-FFF2-40B4-BE49-F238E27FC236}">
                <a16:creationId xmlns:a16="http://schemas.microsoft.com/office/drawing/2014/main" id="{1E475353-3C40-4E20-B601-BED5880FF19D}"/>
              </a:ext>
            </a:extLst>
          </p:cNvPr>
          <p:cNvSpPr/>
          <p:nvPr/>
        </p:nvSpPr>
        <p:spPr>
          <a:xfrm>
            <a:off x="7047034" y="278417"/>
            <a:ext cx="5048786" cy="1077218"/>
          </a:xfrm>
          <a:prstGeom prst="rect">
            <a:avLst/>
          </a:prstGeom>
        </p:spPr>
        <p:txBody>
          <a:bodyPr wrap="square">
            <a:spAutoFit/>
          </a:bodyPr>
          <a:lstStyle/>
          <a:p>
            <a:pPr algn="ctr" eaLnBrk="0" fontAlgn="base" hangingPunct="0">
              <a:spcBef>
                <a:spcPct val="0"/>
              </a:spcBef>
              <a:spcAft>
                <a:spcPct val="0"/>
              </a:spcAft>
              <a:defRPr/>
            </a:pPr>
            <a:r>
              <a:rPr lang="en-US" sz="3200" b="1" spc="50" dirty="0">
                <a:ln w="0"/>
                <a:solidFill>
                  <a:srgbClr val="FFFF00"/>
                </a:solidFill>
                <a:effectLst>
                  <a:innerShdw blurRad="63500" dist="50800" dir="13500000">
                    <a:srgbClr val="000000">
                      <a:alpha val="50000"/>
                    </a:srgbClr>
                  </a:innerShdw>
                </a:effectLst>
                <a:latin typeface="Arial Black" panose="020B0A04020102020204" pitchFamily="34" charset="0"/>
              </a:rPr>
              <a:t>Topics </a:t>
            </a:r>
            <a:endParaRPr lang="hr-HR" sz="3200" b="1" spc="50" dirty="0">
              <a:ln w="0"/>
              <a:solidFill>
                <a:srgbClr val="FFFF00"/>
              </a:solidFill>
              <a:effectLst>
                <a:innerShdw blurRad="63500" dist="50800" dir="13500000">
                  <a:srgbClr val="000000">
                    <a:alpha val="50000"/>
                  </a:srgbClr>
                </a:innerShdw>
              </a:effectLst>
              <a:latin typeface="Arial Black" panose="020B0A04020102020204" pitchFamily="34" charset="0"/>
            </a:endParaRPr>
          </a:p>
          <a:p>
            <a:pPr algn="ctr" eaLnBrk="0" fontAlgn="base" hangingPunct="0">
              <a:spcBef>
                <a:spcPct val="0"/>
              </a:spcBef>
              <a:spcAft>
                <a:spcPct val="0"/>
              </a:spcAft>
              <a:defRPr/>
            </a:pPr>
            <a:r>
              <a:rPr lang="en-US" sz="3200" b="1" spc="50" dirty="0">
                <a:ln w="0"/>
                <a:solidFill>
                  <a:srgbClr val="FFFF00"/>
                </a:solidFill>
                <a:effectLst>
                  <a:innerShdw blurRad="63500" dist="50800" dir="13500000">
                    <a:srgbClr val="000000">
                      <a:alpha val="50000"/>
                    </a:srgbClr>
                  </a:innerShdw>
                </a:effectLst>
                <a:latin typeface="Arial Black" panose="020B0A04020102020204" pitchFamily="34" charset="0"/>
              </a:rPr>
              <a:t>of</a:t>
            </a:r>
            <a:r>
              <a:rPr lang="hr-HR" sz="3200" b="1" spc="50" dirty="0">
                <a:ln w="0"/>
                <a:solidFill>
                  <a:srgbClr val="FFFF00"/>
                </a:solidFill>
                <a:effectLst>
                  <a:innerShdw blurRad="63500" dist="50800" dir="13500000">
                    <a:srgbClr val="000000">
                      <a:alpha val="50000"/>
                    </a:srgbClr>
                  </a:innerShdw>
                </a:effectLst>
                <a:latin typeface="Arial Black" panose="020B0A04020102020204" pitchFamily="34" charset="0"/>
              </a:rPr>
              <a:t> </a:t>
            </a:r>
            <a:r>
              <a:rPr lang="en-US" sz="3200" b="1" spc="50" dirty="0">
                <a:ln w="0"/>
                <a:solidFill>
                  <a:srgbClr val="FFFF00"/>
                </a:solidFill>
                <a:effectLst>
                  <a:innerShdw blurRad="63500" dist="50800" dir="13500000">
                    <a:srgbClr val="000000">
                      <a:alpha val="50000"/>
                    </a:srgbClr>
                  </a:innerShdw>
                </a:effectLst>
                <a:latin typeface="Arial Black" panose="020B0A04020102020204" pitchFamily="34" charset="0"/>
              </a:rPr>
              <a:t>Summer</a:t>
            </a:r>
            <a:r>
              <a:rPr lang="hr-HR" sz="3200" b="1" spc="50" dirty="0">
                <a:ln w="0"/>
                <a:solidFill>
                  <a:srgbClr val="FFFF00"/>
                </a:solidFill>
                <a:effectLst>
                  <a:innerShdw blurRad="63500" dist="50800" dir="13500000">
                    <a:srgbClr val="000000">
                      <a:alpha val="50000"/>
                    </a:srgbClr>
                  </a:innerShdw>
                </a:effectLst>
                <a:latin typeface="Arial Black" panose="020B0A04020102020204" pitchFamily="34" charset="0"/>
              </a:rPr>
              <a:t> </a:t>
            </a:r>
            <a:r>
              <a:rPr lang="en-US" sz="3200" b="1" spc="50" dirty="0">
                <a:ln w="0"/>
                <a:solidFill>
                  <a:srgbClr val="FFFF00"/>
                </a:solidFill>
                <a:effectLst>
                  <a:innerShdw blurRad="63500" dist="50800" dir="13500000">
                    <a:srgbClr val="000000">
                      <a:alpha val="50000"/>
                    </a:srgbClr>
                  </a:innerShdw>
                </a:effectLst>
                <a:latin typeface="Arial Black" panose="020B0A04020102020204" pitchFamily="34" charset="0"/>
              </a:rPr>
              <a:t>School</a:t>
            </a:r>
            <a:endParaRPr lang="en-US"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4" name="Rectangle 3">
            <a:extLst>
              <a:ext uri="{FF2B5EF4-FFF2-40B4-BE49-F238E27FC236}">
                <a16:creationId xmlns:a16="http://schemas.microsoft.com/office/drawing/2014/main" id="{7383EB53-8252-49BD-811B-3189B94ADFE2}"/>
              </a:ext>
            </a:extLst>
          </p:cNvPr>
          <p:cNvSpPr/>
          <p:nvPr/>
        </p:nvSpPr>
        <p:spPr>
          <a:xfrm>
            <a:off x="6856534" y="1387950"/>
            <a:ext cx="5335466" cy="4527009"/>
          </a:xfrm>
          <a:prstGeom prst="rect">
            <a:avLst/>
          </a:prstGeom>
        </p:spPr>
        <p:txBody>
          <a:bodyPr wrap="square">
            <a:spAutoFit/>
          </a:bodyPr>
          <a:lstStyle/>
          <a:p>
            <a:pPr eaLnBrk="0" fontAlgn="base" hangingPunct="0">
              <a:lnSpc>
                <a:spcPct val="150000"/>
              </a:lnSpc>
              <a:spcBef>
                <a:spcPct val="0"/>
              </a:spcBef>
              <a:spcAft>
                <a:spcPct val="0"/>
              </a:spcAft>
              <a:defRPr/>
            </a:pPr>
            <a:r>
              <a:rPr lang="hr-HR" b="1" dirty="0">
                <a:solidFill>
                  <a:schemeClr val="accent4">
                    <a:lumMod val="60000"/>
                    <a:lumOff val="40000"/>
                  </a:schemeClr>
                </a:solidFill>
              </a:rPr>
              <a:t>24.04. </a:t>
            </a:r>
            <a:r>
              <a:rPr lang="hr-HR" b="1" dirty="0" err="1">
                <a:solidFill>
                  <a:schemeClr val="accent4">
                    <a:lumMod val="60000"/>
                    <a:lumOff val="40000"/>
                  </a:schemeClr>
                </a:solidFill>
              </a:rPr>
              <a:t>Sunday</a:t>
            </a:r>
            <a:r>
              <a:rPr lang="hr-HR" b="1" dirty="0">
                <a:solidFill>
                  <a:schemeClr val="accent4">
                    <a:lumMod val="60000"/>
                    <a:lumOff val="40000"/>
                  </a:schemeClr>
                </a:solidFill>
              </a:rPr>
              <a:t> </a:t>
            </a:r>
            <a:r>
              <a:rPr lang="hr-HR" b="1" dirty="0">
                <a:solidFill>
                  <a:schemeClr val="bg1"/>
                </a:solidFill>
              </a:rPr>
              <a:t>–      </a:t>
            </a:r>
            <a:r>
              <a:rPr lang="hr-HR" b="1" dirty="0" err="1">
                <a:solidFill>
                  <a:schemeClr val="bg1"/>
                </a:solidFill>
              </a:rPr>
              <a:t>arrival</a:t>
            </a:r>
            <a:r>
              <a:rPr lang="hr-HR" b="1" dirty="0">
                <a:solidFill>
                  <a:schemeClr val="bg1"/>
                </a:solidFill>
              </a:rPr>
              <a:t> </a:t>
            </a:r>
            <a:r>
              <a:rPr lang="hr-HR" b="1" dirty="0" err="1">
                <a:solidFill>
                  <a:schemeClr val="bg1"/>
                </a:solidFill>
              </a:rPr>
              <a:t>of</a:t>
            </a:r>
            <a:r>
              <a:rPr lang="hr-HR" b="1" dirty="0">
                <a:solidFill>
                  <a:schemeClr val="bg1"/>
                </a:solidFill>
              </a:rPr>
              <a:t> </a:t>
            </a:r>
            <a:r>
              <a:rPr lang="hr-HR" b="1" dirty="0" err="1">
                <a:solidFill>
                  <a:schemeClr val="bg1"/>
                </a:solidFill>
              </a:rPr>
              <a:t>students</a:t>
            </a:r>
            <a:endParaRPr lang="hr-HR" b="1" dirty="0">
              <a:solidFill>
                <a:schemeClr val="bg1"/>
              </a:solidFill>
            </a:endParaRPr>
          </a:p>
          <a:p>
            <a:pPr eaLnBrk="0" fontAlgn="base" hangingPunct="0">
              <a:lnSpc>
                <a:spcPct val="150000"/>
              </a:lnSpc>
              <a:spcBef>
                <a:spcPct val="0"/>
              </a:spcBef>
              <a:spcAft>
                <a:spcPct val="0"/>
              </a:spcAft>
              <a:defRPr/>
            </a:pPr>
            <a:r>
              <a:rPr lang="en-US" sz="1600" b="1" dirty="0">
                <a:solidFill>
                  <a:schemeClr val="accent4">
                    <a:lumMod val="60000"/>
                    <a:lumOff val="40000"/>
                  </a:schemeClr>
                </a:solidFill>
              </a:rPr>
              <a:t>Day 1 (</a:t>
            </a:r>
            <a:r>
              <a:rPr lang="hr-HR" sz="1600" b="1" dirty="0" err="1">
                <a:solidFill>
                  <a:schemeClr val="accent4">
                    <a:lumMod val="60000"/>
                    <a:lumOff val="40000"/>
                  </a:schemeClr>
                </a:solidFill>
              </a:rPr>
              <a:t>Mon</a:t>
            </a:r>
            <a:r>
              <a:rPr lang="hr-HR" sz="1600" b="1" dirty="0">
                <a:solidFill>
                  <a:schemeClr val="accent4">
                    <a:lumMod val="60000"/>
                    <a:lumOff val="40000"/>
                  </a:schemeClr>
                </a:solidFill>
              </a:rPr>
              <a:t> 25.04.</a:t>
            </a:r>
            <a:r>
              <a:rPr lang="en-US" sz="1600" b="1" dirty="0">
                <a:solidFill>
                  <a:schemeClr val="accent4">
                    <a:lumMod val="60000"/>
                    <a:lumOff val="40000"/>
                  </a:schemeClr>
                </a:solidFill>
              </a:rPr>
              <a:t>) </a:t>
            </a:r>
            <a:r>
              <a:rPr lang="en-US" sz="1600" b="1" dirty="0">
                <a:solidFill>
                  <a:schemeClr val="bg1"/>
                </a:solidFill>
              </a:rPr>
              <a:t>– </a:t>
            </a:r>
            <a:r>
              <a:rPr lang="hr-HR" sz="1600" b="1" dirty="0">
                <a:solidFill>
                  <a:schemeClr val="bg1"/>
                </a:solidFill>
              </a:rPr>
              <a:t>WILDLIFE DISEASES – </a:t>
            </a:r>
          </a:p>
          <a:p>
            <a:pPr eaLnBrk="0" fontAlgn="base" hangingPunct="0">
              <a:lnSpc>
                <a:spcPct val="150000"/>
              </a:lnSpc>
              <a:spcBef>
                <a:spcPct val="0"/>
              </a:spcBef>
              <a:spcAft>
                <a:spcPct val="0"/>
              </a:spcAft>
              <a:defRPr/>
            </a:pPr>
            <a:r>
              <a:rPr lang="hr-HR" sz="1600" b="1" dirty="0">
                <a:solidFill>
                  <a:schemeClr val="bg1"/>
                </a:solidFill>
              </a:rPr>
              <a:t>                                     CONSERVATION MEDICINE</a:t>
            </a:r>
            <a:endParaRPr lang="en-US" sz="1600" dirty="0">
              <a:solidFill>
                <a:schemeClr val="bg1"/>
              </a:solidFill>
            </a:endParaRPr>
          </a:p>
          <a:p>
            <a:pPr eaLnBrk="0" fontAlgn="base" hangingPunct="0">
              <a:lnSpc>
                <a:spcPct val="150000"/>
              </a:lnSpc>
              <a:spcBef>
                <a:spcPct val="0"/>
              </a:spcBef>
              <a:spcAft>
                <a:spcPct val="0"/>
              </a:spcAft>
              <a:defRPr/>
            </a:pPr>
            <a:r>
              <a:rPr lang="en-US" sz="1600" b="1" dirty="0">
                <a:solidFill>
                  <a:schemeClr val="accent4">
                    <a:lumMod val="60000"/>
                    <a:lumOff val="40000"/>
                  </a:schemeClr>
                </a:solidFill>
              </a:rPr>
              <a:t>Day 2 (</a:t>
            </a:r>
            <a:r>
              <a:rPr lang="hr-HR" sz="1600" b="1" dirty="0" err="1">
                <a:solidFill>
                  <a:schemeClr val="accent4">
                    <a:lumMod val="60000"/>
                    <a:lumOff val="40000"/>
                  </a:schemeClr>
                </a:solidFill>
              </a:rPr>
              <a:t>Tue</a:t>
            </a:r>
            <a:r>
              <a:rPr lang="hr-HR" sz="1600" b="1" dirty="0">
                <a:solidFill>
                  <a:schemeClr val="accent4">
                    <a:lumMod val="60000"/>
                    <a:lumOff val="40000"/>
                  </a:schemeClr>
                </a:solidFill>
              </a:rPr>
              <a:t> 26.04.</a:t>
            </a:r>
            <a:r>
              <a:rPr lang="en-US" sz="1600" b="1" dirty="0">
                <a:solidFill>
                  <a:schemeClr val="accent4">
                    <a:lumMod val="60000"/>
                    <a:lumOff val="40000"/>
                  </a:schemeClr>
                </a:solidFill>
              </a:rPr>
              <a:t>) </a:t>
            </a:r>
            <a:r>
              <a:rPr lang="en-US" sz="1600" b="1" dirty="0">
                <a:solidFill>
                  <a:schemeClr val="bg1"/>
                </a:solidFill>
              </a:rPr>
              <a:t>– </a:t>
            </a:r>
            <a:r>
              <a:rPr lang="hr-HR" sz="1600" b="1" dirty="0">
                <a:solidFill>
                  <a:schemeClr val="bg1"/>
                </a:solidFill>
              </a:rPr>
              <a:t>  </a:t>
            </a:r>
            <a:r>
              <a:rPr lang="en-US" sz="1600" b="1" dirty="0">
                <a:solidFill>
                  <a:schemeClr val="bg1"/>
                </a:solidFill>
              </a:rPr>
              <a:t>ANIMAL E</a:t>
            </a:r>
            <a:r>
              <a:rPr lang="hr-HR" sz="1600" b="1" dirty="0">
                <a:solidFill>
                  <a:schemeClr val="bg1"/>
                </a:solidFill>
              </a:rPr>
              <a:t>THICS</a:t>
            </a:r>
            <a:r>
              <a:rPr lang="en-US" sz="1600" b="1" dirty="0">
                <a:solidFill>
                  <a:schemeClr val="bg1"/>
                </a:solidFill>
              </a:rPr>
              <a:t> &amp; </a:t>
            </a:r>
            <a:r>
              <a:rPr lang="hr-HR" sz="1600" b="1" dirty="0">
                <a:solidFill>
                  <a:schemeClr val="bg1"/>
                </a:solidFill>
              </a:rPr>
              <a:t>           </a:t>
            </a:r>
          </a:p>
          <a:p>
            <a:pPr eaLnBrk="0" fontAlgn="base" hangingPunct="0">
              <a:lnSpc>
                <a:spcPct val="150000"/>
              </a:lnSpc>
              <a:spcBef>
                <a:spcPct val="0"/>
              </a:spcBef>
              <a:spcAft>
                <a:spcPct val="0"/>
              </a:spcAft>
              <a:defRPr/>
            </a:pPr>
            <a:r>
              <a:rPr lang="hr-HR" sz="1600" b="1" dirty="0">
                <a:solidFill>
                  <a:schemeClr val="bg1"/>
                </a:solidFill>
              </a:rPr>
              <a:t>                                     </a:t>
            </a:r>
            <a:r>
              <a:rPr lang="en-US" sz="1600" b="1" dirty="0">
                <a:solidFill>
                  <a:schemeClr val="bg1"/>
                </a:solidFill>
              </a:rPr>
              <a:t>ZOONOSES</a:t>
            </a:r>
            <a:r>
              <a:rPr lang="hr-HR" sz="1600" b="1" dirty="0">
                <a:solidFill>
                  <a:schemeClr val="bg1"/>
                </a:solidFill>
              </a:rPr>
              <a:t> IN LIVESTOCK  		      PRODUCTION SYSTEMS</a:t>
            </a:r>
            <a:endParaRPr lang="en-US" sz="1600" dirty="0">
              <a:solidFill>
                <a:schemeClr val="bg1"/>
              </a:solidFill>
            </a:endParaRPr>
          </a:p>
          <a:p>
            <a:pPr eaLnBrk="0" fontAlgn="base" hangingPunct="0">
              <a:lnSpc>
                <a:spcPct val="150000"/>
              </a:lnSpc>
              <a:spcBef>
                <a:spcPct val="0"/>
              </a:spcBef>
              <a:spcAft>
                <a:spcPct val="0"/>
              </a:spcAft>
              <a:defRPr/>
            </a:pPr>
            <a:r>
              <a:rPr lang="en-US" sz="1600" b="1" dirty="0">
                <a:solidFill>
                  <a:schemeClr val="accent4">
                    <a:lumMod val="60000"/>
                    <a:lumOff val="40000"/>
                  </a:schemeClr>
                </a:solidFill>
              </a:rPr>
              <a:t>Day 3 (</a:t>
            </a:r>
            <a:r>
              <a:rPr lang="hr-HR" sz="1600" b="1" dirty="0" err="1">
                <a:solidFill>
                  <a:schemeClr val="accent4">
                    <a:lumMod val="60000"/>
                    <a:lumOff val="40000"/>
                  </a:schemeClr>
                </a:solidFill>
              </a:rPr>
              <a:t>Wed</a:t>
            </a:r>
            <a:r>
              <a:rPr lang="hr-HR" sz="1600" b="1" dirty="0">
                <a:solidFill>
                  <a:schemeClr val="accent4">
                    <a:lumMod val="60000"/>
                    <a:lumOff val="40000"/>
                  </a:schemeClr>
                </a:solidFill>
              </a:rPr>
              <a:t> 27.04.</a:t>
            </a:r>
            <a:r>
              <a:rPr lang="en-US" sz="1600" b="1" dirty="0">
                <a:solidFill>
                  <a:schemeClr val="accent4">
                    <a:lumMod val="60000"/>
                    <a:lumOff val="40000"/>
                  </a:schemeClr>
                </a:solidFill>
              </a:rPr>
              <a:t>) </a:t>
            </a:r>
            <a:r>
              <a:rPr lang="en-US" sz="1600" b="1" dirty="0">
                <a:solidFill>
                  <a:schemeClr val="bg1"/>
                </a:solidFill>
              </a:rPr>
              <a:t>– HUMAN ASPECTS OF </a:t>
            </a:r>
            <a:r>
              <a:rPr lang="hr-HR" sz="1600" b="1" dirty="0">
                <a:solidFill>
                  <a:schemeClr val="bg1"/>
                </a:solidFill>
              </a:rPr>
              <a:t> </a:t>
            </a:r>
          </a:p>
          <a:p>
            <a:pPr eaLnBrk="0" fontAlgn="base" hangingPunct="0">
              <a:lnSpc>
                <a:spcPct val="150000"/>
              </a:lnSpc>
              <a:spcBef>
                <a:spcPct val="0"/>
              </a:spcBef>
              <a:spcAft>
                <a:spcPct val="0"/>
              </a:spcAft>
              <a:defRPr/>
            </a:pPr>
            <a:r>
              <a:rPr lang="hr-HR" sz="1600" b="1" dirty="0">
                <a:solidFill>
                  <a:schemeClr val="bg1"/>
                </a:solidFill>
              </a:rPr>
              <a:t>                                    </a:t>
            </a:r>
            <a:r>
              <a:rPr lang="en-US" sz="1600" b="1" dirty="0">
                <a:solidFill>
                  <a:schemeClr val="bg1"/>
                </a:solidFill>
              </a:rPr>
              <a:t>ZOONOSES</a:t>
            </a:r>
            <a:endParaRPr lang="en-US" sz="1600" dirty="0">
              <a:solidFill>
                <a:schemeClr val="bg1"/>
              </a:solidFill>
            </a:endParaRPr>
          </a:p>
          <a:p>
            <a:pPr eaLnBrk="0" fontAlgn="base" hangingPunct="0">
              <a:lnSpc>
                <a:spcPct val="150000"/>
              </a:lnSpc>
              <a:spcBef>
                <a:spcPct val="0"/>
              </a:spcBef>
              <a:spcAft>
                <a:spcPct val="0"/>
              </a:spcAft>
              <a:defRPr/>
            </a:pPr>
            <a:r>
              <a:rPr lang="en-US" sz="1600" b="1" dirty="0">
                <a:solidFill>
                  <a:schemeClr val="accent4">
                    <a:lumMod val="60000"/>
                    <a:lumOff val="40000"/>
                  </a:schemeClr>
                </a:solidFill>
              </a:rPr>
              <a:t>Day 4 (</a:t>
            </a:r>
            <a:r>
              <a:rPr lang="hr-HR" sz="1600" b="1" dirty="0" err="1">
                <a:solidFill>
                  <a:schemeClr val="accent4">
                    <a:lumMod val="60000"/>
                    <a:lumOff val="40000"/>
                  </a:schemeClr>
                </a:solidFill>
              </a:rPr>
              <a:t>Thu</a:t>
            </a:r>
            <a:r>
              <a:rPr lang="hr-HR" sz="1600" b="1" dirty="0">
                <a:solidFill>
                  <a:schemeClr val="accent4">
                    <a:lumMod val="60000"/>
                    <a:lumOff val="40000"/>
                  </a:schemeClr>
                </a:solidFill>
              </a:rPr>
              <a:t> 28.04.</a:t>
            </a:r>
            <a:r>
              <a:rPr lang="en-US" sz="1600" b="1" dirty="0">
                <a:solidFill>
                  <a:schemeClr val="accent4">
                    <a:lumMod val="60000"/>
                    <a:lumOff val="40000"/>
                  </a:schemeClr>
                </a:solidFill>
              </a:rPr>
              <a:t>) </a:t>
            </a:r>
            <a:r>
              <a:rPr lang="en-US" sz="1600" b="1" dirty="0">
                <a:solidFill>
                  <a:schemeClr val="bg1"/>
                </a:solidFill>
              </a:rPr>
              <a:t>– </a:t>
            </a:r>
            <a:r>
              <a:rPr lang="hr-HR" sz="1600" b="1" dirty="0">
                <a:solidFill>
                  <a:schemeClr val="bg1"/>
                </a:solidFill>
              </a:rPr>
              <a:t>  VIRAL ZOONOSES AND </a:t>
            </a:r>
            <a:r>
              <a:rPr lang="en-US" sz="1600" b="1" dirty="0">
                <a:solidFill>
                  <a:schemeClr val="bg1"/>
                </a:solidFill>
              </a:rPr>
              <a:t>ONE </a:t>
            </a:r>
            <a:endParaRPr lang="hr-HR" sz="1600" b="1" dirty="0">
              <a:solidFill>
                <a:schemeClr val="bg1"/>
              </a:solidFill>
            </a:endParaRPr>
          </a:p>
          <a:p>
            <a:pPr eaLnBrk="0" fontAlgn="base" hangingPunct="0">
              <a:lnSpc>
                <a:spcPct val="150000"/>
              </a:lnSpc>
              <a:spcBef>
                <a:spcPct val="0"/>
              </a:spcBef>
              <a:spcAft>
                <a:spcPct val="0"/>
              </a:spcAft>
              <a:defRPr/>
            </a:pPr>
            <a:r>
              <a:rPr lang="hr-HR" sz="1600" b="1" dirty="0">
                <a:solidFill>
                  <a:schemeClr val="bg1"/>
                </a:solidFill>
              </a:rPr>
              <a:t>                                     </a:t>
            </a:r>
            <a:r>
              <a:rPr lang="en-US" sz="1600" b="1" dirty="0">
                <a:solidFill>
                  <a:schemeClr val="bg1"/>
                </a:solidFill>
              </a:rPr>
              <a:t>HEALTH APROACH</a:t>
            </a:r>
            <a:endParaRPr lang="en-US" sz="1600" dirty="0">
              <a:solidFill>
                <a:schemeClr val="bg1"/>
              </a:solidFill>
            </a:endParaRPr>
          </a:p>
          <a:p>
            <a:pPr eaLnBrk="0" fontAlgn="base" hangingPunct="0">
              <a:lnSpc>
                <a:spcPct val="150000"/>
              </a:lnSpc>
              <a:spcBef>
                <a:spcPct val="0"/>
              </a:spcBef>
              <a:spcAft>
                <a:spcPct val="0"/>
              </a:spcAft>
              <a:defRPr/>
            </a:pPr>
            <a:r>
              <a:rPr lang="en-US" sz="1600" b="1" dirty="0">
                <a:solidFill>
                  <a:schemeClr val="accent4">
                    <a:lumMod val="60000"/>
                    <a:lumOff val="40000"/>
                  </a:schemeClr>
                </a:solidFill>
              </a:rPr>
              <a:t>Day 5 (</a:t>
            </a:r>
            <a:r>
              <a:rPr lang="hr-HR" sz="1600" b="1" dirty="0" err="1">
                <a:solidFill>
                  <a:schemeClr val="accent4">
                    <a:lumMod val="60000"/>
                    <a:lumOff val="40000"/>
                  </a:schemeClr>
                </a:solidFill>
              </a:rPr>
              <a:t>Fri</a:t>
            </a:r>
            <a:r>
              <a:rPr lang="hr-HR" sz="1600" b="1" dirty="0">
                <a:solidFill>
                  <a:schemeClr val="accent4">
                    <a:lumMod val="60000"/>
                    <a:lumOff val="40000"/>
                  </a:schemeClr>
                </a:solidFill>
              </a:rPr>
              <a:t> 29.04.</a:t>
            </a:r>
            <a:r>
              <a:rPr lang="en-US" sz="1600" b="1" dirty="0">
                <a:solidFill>
                  <a:schemeClr val="accent4">
                    <a:lumMod val="60000"/>
                    <a:lumOff val="40000"/>
                  </a:schemeClr>
                </a:solidFill>
              </a:rPr>
              <a:t>) </a:t>
            </a:r>
            <a:r>
              <a:rPr lang="en-US" sz="1600" b="1" dirty="0">
                <a:solidFill>
                  <a:schemeClr val="bg1"/>
                </a:solidFill>
              </a:rPr>
              <a:t>– </a:t>
            </a:r>
            <a:r>
              <a:rPr lang="hr-HR" sz="1600" b="1" dirty="0">
                <a:solidFill>
                  <a:schemeClr val="bg1"/>
                </a:solidFill>
              </a:rPr>
              <a:t>   </a:t>
            </a:r>
            <a:r>
              <a:rPr lang="en-US" sz="1600" b="1" dirty="0">
                <a:solidFill>
                  <a:schemeClr val="bg1"/>
                </a:solidFill>
              </a:rPr>
              <a:t>BACTERIAL ZOONOSES</a:t>
            </a:r>
            <a:endParaRPr lang="hr-HR" sz="1600" b="1" dirty="0">
              <a:solidFill>
                <a:schemeClr val="bg1"/>
              </a:solidFill>
            </a:endParaRPr>
          </a:p>
          <a:p>
            <a:pPr eaLnBrk="0" fontAlgn="base" hangingPunct="0">
              <a:lnSpc>
                <a:spcPct val="150000"/>
              </a:lnSpc>
              <a:spcBef>
                <a:spcPct val="0"/>
              </a:spcBef>
              <a:spcAft>
                <a:spcPct val="0"/>
              </a:spcAft>
              <a:defRPr/>
            </a:pPr>
            <a:r>
              <a:rPr lang="hr-HR" sz="1600" b="1" dirty="0">
                <a:solidFill>
                  <a:srgbClr val="C00000"/>
                </a:solidFill>
              </a:rPr>
              <a:t>30.04.  </a:t>
            </a:r>
            <a:r>
              <a:rPr lang="hr-HR" sz="1600" b="1" dirty="0" err="1">
                <a:solidFill>
                  <a:srgbClr val="C00000"/>
                </a:solidFill>
              </a:rPr>
              <a:t>Saturday</a:t>
            </a:r>
            <a:r>
              <a:rPr lang="hr-HR" sz="1600" b="1" dirty="0">
                <a:solidFill>
                  <a:srgbClr val="C00000"/>
                </a:solidFill>
              </a:rPr>
              <a:t> –  </a:t>
            </a:r>
            <a:r>
              <a:rPr lang="hr-HR" sz="1600" b="1" dirty="0" err="1">
                <a:solidFill>
                  <a:srgbClr val="C00000"/>
                </a:solidFill>
              </a:rPr>
              <a:t>Social</a:t>
            </a:r>
            <a:r>
              <a:rPr lang="hr-HR" sz="1600" b="1" dirty="0">
                <a:solidFill>
                  <a:srgbClr val="C00000"/>
                </a:solidFill>
              </a:rPr>
              <a:t> </a:t>
            </a:r>
            <a:r>
              <a:rPr lang="hr-HR" sz="1600" b="1" dirty="0" err="1">
                <a:solidFill>
                  <a:srgbClr val="C00000"/>
                </a:solidFill>
              </a:rPr>
              <a:t>programme</a:t>
            </a:r>
            <a:r>
              <a:rPr lang="hr-HR" sz="1600" b="1" dirty="0">
                <a:solidFill>
                  <a:srgbClr val="C00000"/>
                </a:solidFill>
              </a:rPr>
              <a:t> &amp; </a:t>
            </a:r>
            <a:r>
              <a:rPr lang="hr-HR" sz="1600" b="1" dirty="0" err="1">
                <a:solidFill>
                  <a:srgbClr val="C00000"/>
                </a:solidFill>
              </a:rPr>
              <a:t>departure</a:t>
            </a:r>
            <a:endParaRPr lang="hr-HR" sz="1600" dirty="0">
              <a:solidFill>
                <a:srgbClr val="C00000"/>
              </a:solidFill>
            </a:endParaRPr>
          </a:p>
        </p:txBody>
      </p:sp>
      <p:pic>
        <p:nvPicPr>
          <p:cNvPr id="12" name="Picture 11">
            <a:extLst>
              <a:ext uri="{FF2B5EF4-FFF2-40B4-BE49-F238E27FC236}">
                <a16:creationId xmlns:a16="http://schemas.microsoft.com/office/drawing/2014/main" id="{15257682-CF08-4EF3-9E97-36C421738E57}"/>
              </a:ext>
            </a:extLst>
          </p:cNvPr>
          <p:cNvPicPr>
            <a:picLocks noChangeAspect="1"/>
          </p:cNvPicPr>
          <p:nvPr/>
        </p:nvPicPr>
        <p:blipFill>
          <a:blip r:embed="rId4"/>
          <a:stretch>
            <a:fillRect/>
          </a:stretch>
        </p:blipFill>
        <p:spPr>
          <a:xfrm>
            <a:off x="1433146" y="2362475"/>
            <a:ext cx="4030518" cy="735843"/>
          </a:xfrm>
          <a:prstGeom prst="rect">
            <a:avLst/>
          </a:prstGeom>
        </p:spPr>
      </p:pic>
      <p:sp>
        <p:nvSpPr>
          <p:cNvPr id="5" name="TextBox 4">
            <a:extLst>
              <a:ext uri="{FF2B5EF4-FFF2-40B4-BE49-F238E27FC236}">
                <a16:creationId xmlns:a16="http://schemas.microsoft.com/office/drawing/2014/main" id="{24298A93-66AC-45BC-91C9-E2215D084412}"/>
              </a:ext>
            </a:extLst>
          </p:cNvPr>
          <p:cNvSpPr txBox="1"/>
          <p:nvPr/>
        </p:nvSpPr>
        <p:spPr>
          <a:xfrm>
            <a:off x="211015" y="6224301"/>
            <a:ext cx="11769969" cy="369332"/>
          </a:xfrm>
          <a:prstGeom prst="rect">
            <a:avLst/>
          </a:prstGeom>
          <a:noFill/>
        </p:spPr>
        <p:txBody>
          <a:bodyPr wrap="square" rtlCol="0">
            <a:spAutoFit/>
          </a:bodyPr>
          <a:lstStyle/>
          <a:p>
            <a:pPr algn="ctr"/>
            <a:r>
              <a:rPr lang="en-US" b="1" i="1" dirty="0">
                <a:solidFill>
                  <a:srgbClr val="FF0000"/>
                </a:solidFill>
                <a:effectLst>
                  <a:outerShdw blurRad="38100" dist="38100" dir="2700000" algn="tl">
                    <a:srgbClr val="000000">
                      <a:alpha val="43137"/>
                    </a:srgbClr>
                  </a:outerShdw>
                </a:effectLst>
              </a:rPr>
              <a:t>Some changes in the </a:t>
            </a:r>
            <a:r>
              <a:rPr lang="en-US" b="1" i="1" dirty="0" err="1">
                <a:solidFill>
                  <a:srgbClr val="FF0000"/>
                </a:solidFill>
                <a:effectLst>
                  <a:outerShdw blurRad="38100" dist="38100" dir="2700000" algn="tl">
                    <a:srgbClr val="000000">
                      <a:alpha val="43137"/>
                    </a:srgbClr>
                  </a:outerShdw>
                </a:effectLst>
              </a:rPr>
              <a:t>Programme</a:t>
            </a:r>
            <a:r>
              <a:rPr lang="en-US" b="1" i="1" dirty="0">
                <a:solidFill>
                  <a:srgbClr val="FF0000"/>
                </a:solidFill>
                <a:effectLst>
                  <a:outerShdw blurRad="38100" dist="38100" dir="2700000" algn="tl">
                    <a:srgbClr val="000000">
                      <a:alpha val="43137"/>
                    </a:srgbClr>
                  </a:outerShdw>
                </a:effectLst>
              </a:rPr>
              <a:t> are possible concerning the epidemiological situation</a:t>
            </a:r>
          </a:p>
        </p:txBody>
      </p:sp>
      <p:pic>
        <p:nvPicPr>
          <p:cNvPr id="2056" name="Picture 8" descr="foto topic CAT 2021: Important Topics for Preparation - Crack CAT Exam">
            <a:extLst>
              <a:ext uri="{FF2B5EF4-FFF2-40B4-BE49-F238E27FC236}">
                <a16:creationId xmlns:a16="http://schemas.microsoft.com/office/drawing/2014/main" id="{90C90E6F-2FB3-40C2-A72F-5032BA63D6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0659" y="4330521"/>
            <a:ext cx="1471685" cy="7358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a:stretch>
        </a:blipFill>
        <a:effectLst/>
      </p:bgPr>
    </p:bg>
    <p:spTree>
      <p:nvGrpSpPr>
        <p:cNvPr id="1" name=""/>
        <p:cNvGrpSpPr/>
        <p:nvPr/>
      </p:nvGrpSpPr>
      <p:grpSpPr>
        <a:xfrm>
          <a:off x="0" y="0"/>
          <a:ext cx="0" cy="0"/>
          <a:chOff x="0" y="0"/>
          <a:chExt cx="0" cy="0"/>
        </a:xfrm>
      </p:grpSpPr>
      <p:sp>
        <p:nvSpPr>
          <p:cNvPr id="8" name="trans-delay"/>
          <p:cNvSpPr/>
          <p:nvPr/>
        </p:nvSpPr>
        <p:spPr>
          <a:xfrm>
            <a:off x="-1270500" y="0"/>
            <a:ext cx="1080000" cy="540000"/>
          </a:xfrm>
          <a:prstGeom prst="rect">
            <a:avLst/>
          </a:prstGeom>
          <a:solidFill>
            <a:srgbClr val="33333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FFFFFF"/>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943117F-B4AE-45B9-B6B0-5D1BD402D427}"/>
              </a:ext>
            </a:extLst>
          </p:cNvPr>
          <p:cNvSpPr/>
          <p:nvPr/>
        </p:nvSpPr>
        <p:spPr>
          <a:xfrm>
            <a:off x="0" y="26636"/>
            <a:ext cx="6901962" cy="1723549"/>
          </a:xfrm>
          <a:prstGeom prst="rect">
            <a:avLst/>
          </a:prstGeom>
        </p:spPr>
        <p:txBody>
          <a:bodyPr wrap="square">
            <a:spAutoFit/>
          </a:bodyPr>
          <a:lstStyle/>
          <a:p>
            <a:pPr algn="ctr" eaLnBrk="0" fontAlgn="base" hangingPunct="0">
              <a:spcBef>
                <a:spcPct val="0"/>
              </a:spcBef>
              <a:spcAft>
                <a:spcPct val="0"/>
              </a:spcAft>
              <a:defRPr/>
            </a:pPr>
            <a:r>
              <a:rPr lang="hr-HR" sz="2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SUMMER SCHOOL FOR STUDENTS </a:t>
            </a:r>
          </a:p>
          <a:p>
            <a:pPr algn="ctr" eaLnBrk="0" fontAlgn="base" hangingPunct="0">
              <a:spcBef>
                <a:spcPct val="0"/>
              </a:spcBef>
              <a:spcAft>
                <a:spcPct val="0"/>
              </a:spcAft>
              <a:defRPr/>
            </a:pPr>
            <a:r>
              <a:rPr lang="hr-HR" sz="2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„ZOONOSES”</a:t>
            </a:r>
          </a:p>
          <a:p>
            <a:pPr algn="ctr" eaLnBrk="0" fontAlgn="base" hangingPunct="0">
              <a:spcBef>
                <a:spcPct val="0"/>
              </a:spcBef>
              <a:spcAft>
                <a:spcPct val="0"/>
              </a:spcAft>
              <a:defRPr/>
            </a:pPr>
            <a:r>
              <a:rPr lang="hr-HR" b="1" i="1" dirty="0">
                <a:ln w="6600">
                  <a:solidFill>
                    <a:schemeClr val="accent2"/>
                  </a:solidFill>
                  <a:prstDash val="solid"/>
                </a:ln>
                <a:solidFill>
                  <a:srgbClr val="FFFFFF"/>
                </a:solidFill>
                <a:effectLst>
                  <a:outerShdw dist="38100" dir="2700000" algn="tl" rotWithShape="0">
                    <a:schemeClr val="accent2"/>
                  </a:outerShdw>
                </a:effectLst>
              </a:rPr>
              <a:t>   </a:t>
            </a:r>
            <a:r>
              <a:rPr lang="hr-HR" sz="1100" b="1" i="1" dirty="0">
                <a:ln w="6600">
                  <a:solidFill>
                    <a:schemeClr val="accent2"/>
                  </a:solidFill>
                  <a:prstDash val="solid"/>
                </a:ln>
                <a:solidFill>
                  <a:srgbClr val="FFFFFF"/>
                </a:solidFill>
                <a:effectLst>
                  <a:outerShdw dist="38100" dir="2700000" algn="tl" rotWithShape="0">
                    <a:schemeClr val="accent2"/>
                  </a:outerShdw>
                </a:effectLst>
              </a:rPr>
              <a:t>   </a:t>
            </a:r>
            <a:r>
              <a:rPr lang="hr-HR" b="1" i="1" dirty="0">
                <a:ln w="6600">
                  <a:solidFill>
                    <a:schemeClr val="accent2"/>
                  </a:solidFill>
                  <a:prstDash val="solid"/>
                </a:ln>
                <a:solidFill>
                  <a:srgbClr val="FFFFFF"/>
                </a:solidFill>
                <a:effectLst>
                  <a:outerShdw dist="38100" dir="2700000" algn="tl" rotWithShape="0">
                    <a:schemeClr val="accent2"/>
                  </a:outerShdw>
                </a:effectLst>
              </a:rPr>
              <a:t>                </a:t>
            </a:r>
          </a:p>
          <a:p>
            <a:pPr algn="ctr" eaLnBrk="0" fontAlgn="base" hangingPunct="0">
              <a:spcBef>
                <a:spcPct val="0"/>
              </a:spcBef>
              <a:spcAft>
                <a:spcPct val="0"/>
              </a:spcAft>
              <a:defRPr/>
            </a:pPr>
            <a:r>
              <a:rPr lang="hr-HR" sz="1600" b="1" i="1" dirty="0">
                <a:ln w="6600">
                  <a:solidFill>
                    <a:schemeClr val="accent2"/>
                  </a:solidFill>
                  <a:prstDash val="solid"/>
                </a:ln>
                <a:solidFill>
                  <a:srgbClr val="FFFFFF"/>
                </a:solidFill>
                <a:effectLst>
                  <a:outerShdw dist="38100" dir="2700000" algn="tl" rotWithShape="0">
                    <a:schemeClr val="accent2"/>
                  </a:outerShdw>
                </a:effectLst>
              </a:rPr>
              <a:t>            </a:t>
            </a:r>
            <a:r>
              <a:rPr lang="hr-HR" sz="1600"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25</a:t>
            </a:r>
            <a:r>
              <a:rPr lang="hr-HR" sz="1600" b="1" i="1" baseline="30000"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th </a:t>
            </a:r>
            <a:r>
              <a:rPr lang="hr-HR" sz="1600"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29</a:t>
            </a:r>
            <a:r>
              <a:rPr lang="hr-HR" sz="1600" b="1" i="1" baseline="30000"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th</a:t>
            </a:r>
            <a:r>
              <a:rPr lang="hr-HR" sz="1600"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April 2022 </a:t>
            </a:r>
          </a:p>
          <a:p>
            <a:pPr algn="ctr" eaLnBrk="0" fontAlgn="base" hangingPunct="0">
              <a:spcBef>
                <a:spcPct val="0"/>
              </a:spcBef>
              <a:spcAft>
                <a:spcPct val="0"/>
              </a:spcAft>
              <a:defRPr/>
            </a:pPr>
            <a:r>
              <a:rPr lang="hr-HR" sz="1600"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Dubrovnik, Croatia</a:t>
            </a:r>
            <a:endParaRPr lang="hr-HR" sz="1600" dirty="0"/>
          </a:p>
        </p:txBody>
      </p:sp>
      <p:pic>
        <p:nvPicPr>
          <p:cNvPr id="4" name="Picture 3">
            <a:extLst>
              <a:ext uri="{FF2B5EF4-FFF2-40B4-BE49-F238E27FC236}">
                <a16:creationId xmlns:a16="http://schemas.microsoft.com/office/drawing/2014/main" id="{B9DFDD42-7BF2-47D4-AB0E-CB99C1D76ABE}"/>
              </a:ext>
            </a:extLst>
          </p:cNvPr>
          <p:cNvPicPr>
            <a:picLocks noChangeAspect="1"/>
          </p:cNvPicPr>
          <p:nvPr/>
        </p:nvPicPr>
        <p:blipFill>
          <a:blip r:embed="rId4"/>
          <a:stretch>
            <a:fillRect/>
          </a:stretch>
        </p:blipFill>
        <p:spPr>
          <a:xfrm>
            <a:off x="3880702" y="5966125"/>
            <a:ext cx="4430596" cy="808884"/>
          </a:xfrm>
          <a:prstGeom prst="rect">
            <a:avLst/>
          </a:prstGeom>
        </p:spPr>
      </p:pic>
      <p:sp>
        <p:nvSpPr>
          <p:cNvPr id="3" name="Rectangle 2">
            <a:extLst>
              <a:ext uri="{FF2B5EF4-FFF2-40B4-BE49-F238E27FC236}">
                <a16:creationId xmlns:a16="http://schemas.microsoft.com/office/drawing/2014/main" id="{0B775E9D-F5FC-4D8D-BACF-95AC34DD5638}"/>
              </a:ext>
            </a:extLst>
          </p:cNvPr>
          <p:cNvSpPr/>
          <p:nvPr/>
        </p:nvSpPr>
        <p:spPr>
          <a:xfrm>
            <a:off x="4330662" y="1822306"/>
            <a:ext cx="7746024" cy="4001095"/>
          </a:xfrm>
          <a:prstGeom prst="rect">
            <a:avLst/>
          </a:prstGeom>
        </p:spPr>
        <p:txBody>
          <a:bodyPr wrap="square">
            <a:spAutoFit/>
          </a:bodyPr>
          <a:lstStyle/>
          <a:p>
            <a:pPr>
              <a:spcBef>
                <a:spcPct val="0"/>
              </a:spcBef>
              <a:buFontTx/>
              <a:buNone/>
            </a:pPr>
            <a:r>
              <a:rPr lang="en-US" altLang="en-US" b="1" dirty="0">
                <a:solidFill>
                  <a:srgbClr val="FF0000"/>
                </a:solidFill>
              </a:rPr>
              <a:t> </a:t>
            </a:r>
            <a:endParaRPr lang="hr-HR" altLang="en-US" sz="1000" b="1" dirty="0">
              <a:solidFill>
                <a:srgbClr val="FF0000"/>
              </a:solidFill>
            </a:endParaRPr>
          </a:p>
          <a:p>
            <a:pPr>
              <a:spcBef>
                <a:spcPct val="0"/>
              </a:spcBef>
              <a:buFontTx/>
              <a:buNone/>
            </a:pPr>
            <a:r>
              <a:rPr lang="hr-HR" altLang="en-US" sz="3200" b="1" dirty="0">
                <a:solidFill>
                  <a:schemeClr val="accent2">
                    <a:lumMod val="75000"/>
                  </a:schemeClr>
                </a:solidFill>
              </a:rPr>
              <a:t>  </a:t>
            </a:r>
            <a:r>
              <a:rPr lang="en-US" altLang="en-US" sz="3200" dirty="0">
                <a:solidFill>
                  <a:schemeClr val="accent2">
                    <a:lumMod val="75000"/>
                  </a:schemeClr>
                </a:solidFill>
                <a:effectLst>
                  <a:outerShdw blurRad="38100" dist="38100" dir="2700000" algn="tl">
                    <a:srgbClr val="000000">
                      <a:alpha val="43137"/>
                    </a:srgbClr>
                  </a:outerShdw>
                </a:effectLst>
                <a:latin typeface="Cooper Black" panose="0208090404030B020404" pitchFamily="18" charset="0"/>
              </a:rPr>
              <a:t>8.30 – </a:t>
            </a:r>
            <a:r>
              <a:rPr lang="hr-HR" altLang="en-US" sz="3200" dirty="0">
                <a:solidFill>
                  <a:schemeClr val="accent2">
                    <a:lumMod val="75000"/>
                  </a:schemeClr>
                </a:solidFill>
                <a:effectLst>
                  <a:outerShdw blurRad="38100" dist="38100" dir="2700000" algn="tl">
                    <a:srgbClr val="000000">
                      <a:alpha val="43137"/>
                    </a:srgbClr>
                  </a:outerShdw>
                </a:effectLst>
                <a:latin typeface="Cooper Black" panose="0208090404030B020404" pitchFamily="18" charset="0"/>
              </a:rPr>
              <a:t> </a:t>
            </a:r>
            <a:r>
              <a:rPr lang="en-US" altLang="en-US" sz="3200" dirty="0">
                <a:solidFill>
                  <a:schemeClr val="accent2">
                    <a:lumMod val="75000"/>
                  </a:schemeClr>
                </a:solidFill>
                <a:effectLst>
                  <a:outerShdw blurRad="38100" dist="38100" dir="2700000" algn="tl">
                    <a:srgbClr val="000000">
                      <a:alpha val="43137"/>
                    </a:srgbClr>
                  </a:outerShdw>
                </a:effectLst>
                <a:latin typeface="Cooper Black" panose="0208090404030B020404" pitchFamily="18" charset="0"/>
              </a:rPr>
              <a:t>9.30		Breakfast</a:t>
            </a:r>
          </a:p>
          <a:p>
            <a:pPr>
              <a:spcBef>
                <a:spcPct val="0"/>
              </a:spcBef>
              <a:buFontTx/>
              <a:buNone/>
            </a:pPr>
            <a:r>
              <a:rPr lang="hr-HR" altLang="en-US" sz="3200" dirty="0">
                <a:solidFill>
                  <a:schemeClr val="accent2">
                    <a:lumMod val="75000"/>
                  </a:schemeClr>
                </a:solidFill>
                <a:effectLst>
                  <a:outerShdw blurRad="38100" dist="38100" dir="2700000" algn="tl">
                    <a:srgbClr val="000000">
                      <a:alpha val="43137"/>
                    </a:srgbClr>
                  </a:outerShdw>
                </a:effectLst>
                <a:latin typeface="Cooper Black" panose="0208090404030B020404" pitchFamily="18" charset="0"/>
              </a:rPr>
              <a:t> </a:t>
            </a:r>
            <a:r>
              <a:rPr lang="en-US" altLang="en-US" sz="3200" dirty="0">
                <a:solidFill>
                  <a:schemeClr val="accent2">
                    <a:lumMod val="75000"/>
                  </a:schemeClr>
                </a:solidFill>
                <a:effectLst>
                  <a:outerShdw blurRad="38100" dist="38100" dir="2700000" algn="tl">
                    <a:srgbClr val="000000">
                      <a:alpha val="43137"/>
                    </a:srgbClr>
                  </a:outerShdw>
                </a:effectLst>
                <a:latin typeface="Cooper Black" panose="0208090404030B020404" pitchFamily="18" charset="0"/>
              </a:rPr>
              <a:t>9.30 – </a:t>
            </a:r>
            <a:r>
              <a:rPr lang="hr-HR" altLang="en-US" sz="3200" dirty="0">
                <a:solidFill>
                  <a:schemeClr val="accent2">
                    <a:lumMod val="75000"/>
                  </a:schemeClr>
                </a:solidFill>
                <a:effectLst>
                  <a:outerShdw blurRad="38100" dist="38100" dir="2700000" algn="tl">
                    <a:srgbClr val="000000">
                      <a:alpha val="43137"/>
                    </a:srgbClr>
                  </a:outerShdw>
                </a:effectLst>
                <a:latin typeface="Cooper Black" panose="0208090404030B020404" pitchFamily="18" charset="0"/>
              </a:rPr>
              <a:t> </a:t>
            </a:r>
            <a:r>
              <a:rPr lang="en-US" altLang="en-US" sz="3200" dirty="0">
                <a:solidFill>
                  <a:schemeClr val="accent2">
                    <a:lumMod val="75000"/>
                  </a:schemeClr>
                </a:solidFill>
                <a:effectLst>
                  <a:outerShdw blurRad="38100" dist="38100" dir="2700000" algn="tl">
                    <a:srgbClr val="000000">
                      <a:alpha val="43137"/>
                    </a:srgbClr>
                  </a:outerShdw>
                </a:effectLst>
                <a:latin typeface="Cooper Black" panose="0208090404030B020404" pitchFamily="18" charset="0"/>
              </a:rPr>
              <a:t>11.00		Lectures</a:t>
            </a:r>
          </a:p>
          <a:p>
            <a:pPr>
              <a:spcBef>
                <a:spcPct val="0"/>
              </a:spcBef>
              <a:buFontTx/>
              <a:buNone/>
            </a:pPr>
            <a:r>
              <a:rPr lang="en-US" altLang="en-US" sz="3200" dirty="0">
                <a:solidFill>
                  <a:schemeClr val="accent2">
                    <a:lumMod val="75000"/>
                  </a:schemeClr>
                </a:solidFill>
                <a:effectLst>
                  <a:outerShdw blurRad="38100" dist="38100" dir="2700000" algn="tl">
                    <a:srgbClr val="000000">
                      <a:alpha val="43137"/>
                    </a:srgbClr>
                  </a:outerShdw>
                </a:effectLst>
                <a:latin typeface="Cooper Black" panose="0208090404030B020404" pitchFamily="18" charset="0"/>
              </a:rPr>
              <a:t>11.00 – 11.30		Coffee break</a:t>
            </a:r>
          </a:p>
          <a:p>
            <a:pPr>
              <a:spcBef>
                <a:spcPct val="0"/>
              </a:spcBef>
              <a:buFontTx/>
              <a:buNone/>
            </a:pPr>
            <a:r>
              <a:rPr lang="en-US" altLang="en-US" sz="3200" dirty="0">
                <a:solidFill>
                  <a:schemeClr val="accent2">
                    <a:lumMod val="75000"/>
                  </a:schemeClr>
                </a:solidFill>
                <a:effectLst>
                  <a:outerShdw blurRad="38100" dist="38100" dir="2700000" algn="tl">
                    <a:srgbClr val="000000">
                      <a:alpha val="43137"/>
                    </a:srgbClr>
                  </a:outerShdw>
                </a:effectLst>
                <a:latin typeface="Cooper Black" panose="0208090404030B020404" pitchFamily="18" charset="0"/>
              </a:rPr>
              <a:t>11.30 – 12.30		Lectures</a:t>
            </a:r>
          </a:p>
          <a:p>
            <a:pPr>
              <a:spcBef>
                <a:spcPct val="0"/>
              </a:spcBef>
              <a:buFontTx/>
              <a:buNone/>
            </a:pPr>
            <a:r>
              <a:rPr lang="en-US" altLang="en-US" sz="3200" dirty="0">
                <a:solidFill>
                  <a:schemeClr val="accent2">
                    <a:lumMod val="75000"/>
                  </a:schemeClr>
                </a:solidFill>
                <a:effectLst>
                  <a:outerShdw blurRad="38100" dist="38100" dir="2700000" algn="tl">
                    <a:srgbClr val="000000">
                      <a:alpha val="43137"/>
                    </a:srgbClr>
                  </a:outerShdw>
                </a:effectLst>
                <a:latin typeface="Cooper Black" panose="0208090404030B020404" pitchFamily="18" charset="0"/>
              </a:rPr>
              <a:t>12.30 – 14.30		Lunch</a:t>
            </a:r>
          </a:p>
          <a:p>
            <a:pPr>
              <a:spcBef>
                <a:spcPct val="0"/>
              </a:spcBef>
              <a:buFontTx/>
              <a:buNone/>
            </a:pPr>
            <a:r>
              <a:rPr lang="en-US" altLang="en-US" sz="3200" dirty="0">
                <a:solidFill>
                  <a:schemeClr val="accent2">
                    <a:lumMod val="75000"/>
                  </a:schemeClr>
                </a:solidFill>
                <a:effectLst>
                  <a:outerShdw blurRad="38100" dist="38100" dir="2700000" algn="tl">
                    <a:srgbClr val="000000">
                      <a:alpha val="43137"/>
                    </a:srgbClr>
                  </a:outerShdw>
                </a:effectLst>
                <a:latin typeface="Cooper Black" panose="0208090404030B020404" pitchFamily="18" charset="0"/>
              </a:rPr>
              <a:t>14.30 – 17.30		Practical work</a:t>
            </a:r>
            <a:endParaRPr lang="hr-HR" altLang="en-US" sz="3200" dirty="0">
              <a:solidFill>
                <a:schemeClr val="accent2">
                  <a:lumMod val="75000"/>
                </a:schemeClr>
              </a:solidFill>
              <a:effectLst>
                <a:outerShdw blurRad="38100" dist="38100" dir="2700000" algn="tl">
                  <a:srgbClr val="000000">
                    <a:alpha val="43137"/>
                  </a:srgbClr>
                </a:outerShdw>
              </a:effectLst>
              <a:latin typeface="Cooper Black" panose="0208090404030B020404" pitchFamily="18" charset="0"/>
            </a:endParaRPr>
          </a:p>
          <a:p>
            <a:pPr>
              <a:spcBef>
                <a:spcPct val="0"/>
              </a:spcBef>
              <a:buFontTx/>
              <a:buNone/>
            </a:pPr>
            <a:endParaRPr lang="hr-HR" altLang="en-US" sz="1200" dirty="0">
              <a:solidFill>
                <a:schemeClr val="accent2">
                  <a:lumMod val="75000"/>
                </a:schemeClr>
              </a:solidFill>
              <a:effectLst>
                <a:outerShdw blurRad="38100" dist="38100" dir="2700000" algn="tl">
                  <a:srgbClr val="000000">
                    <a:alpha val="43137"/>
                  </a:srgbClr>
                </a:outerShdw>
              </a:effectLst>
              <a:latin typeface="Cooper Black" panose="0208090404030B020404" pitchFamily="18" charset="0"/>
            </a:endParaRPr>
          </a:p>
          <a:p>
            <a:pPr>
              <a:spcBef>
                <a:spcPct val="0"/>
              </a:spcBef>
              <a:buFontTx/>
              <a:buNone/>
            </a:pPr>
            <a:r>
              <a:rPr lang="en-US" altLang="en-US" sz="3200" dirty="0">
                <a:solidFill>
                  <a:schemeClr val="accent2">
                    <a:lumMod val="75000"/>
                  </a:schemeClr>
                </a:solidFill>
                <a:effectLst>
                  <a:outerShdw blurRad="38100" dist="38100" dir="2700000" algn="tl">
                    <a:srgbClr val="000000">
                      <a:alpha val="43137"/>
                    </a:srgbClr>
                  </a:outerShdw>
                </a:effectLst>
                <a:latin typeface="Cooper Black" panose="0208090404030B020404" pitchFamily="18" charset="0"/>
              </a:rPr>
              <a:t>Free time + preparation for next day</a:t>
            </a:r>
          </a:p>
        </p:txBody>
      </p:sp>
      <p:pic>
        <p:nvPicPr>
          <p:cNvPr id="1028" name="Picture 4" descr="Daily Schedule Colorful Typography Banner Stock Illustration - Download  Image Now - iStock">
            <a:extLst>
              <a:ext uri="{FF2B5EF4-FFF2-40B4-BE49-F238E27FC236}">
                <a16:creationId xmlns:a16="http://schemas.microsoft.com/office/drawing/2014/main" id="{07841D2F-69DA-40DB-B5AF-08EC7BBC28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7901" y="0"/>
            <a:ext cx="4255208" cy="12748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4th Grade - Rambeaut, Lisa / Schedule">
            <a:extLst>
              <a:ext uri="{FF2B5EF4-FFF2-40B4-BE49-F238E27FC236}">
                <a16:creationId xmlns:a16="http://schemas.microsoft.com/office/drawing/2014/main" id="{C420A62B-EB5F-47BE-A16C-4F8468DCD8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14" y="3570839"/>
            <a:ext cx="4085274" cy="8088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a:stretch>
        </a:blipFill>
        <a:effectLst/>
      </p:bgPr>
    </p:bg>
    <p:spTree>
      <p:nvGrpSpPr>
        <p:cNvPr id="1" name=""/>
        <p:cNvGrpSpPr/>
        <p:nvPr/>
      </p:nvGrpSpPr>
      <p:grpSpPr>
        <a:xfrm>
          <a:off x="0" y="0"/>
          <a:ext cx="0" cy="0"/>
          <a:chOff x="0" y="0"/>
          <a:chExt cx="0" cy="0"/>
        </a:xfrm>
      </p:grpSpPr>
      <p:sp>
        <p:nvSpPr>
          <p:cNvPr id="8" name="矩形 7"/>
          <p:cNvSpPr/>
          <p:nvPr/>
        </p:nvSpPr>
        <p:spPr>
          <a:xfrm>
            <a:off x="0" y="1743752"/>
            <a:ext cx="12191999" cy="2894708"/>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pic>
        <p:nvPicPr>
          <p:cNvPr id="11" name="图片 10"/>
          <p:cNvPicPr>
            <a:picLocks noChangeAspect="1"/>
          </p:cNvPicPr>
          <p:nvPr/>
        </p:nvPicPr>
        <p:blipFill>
          <a:blip r:embed="rId4" cstate="email"/>
          <a:stretch>
            <a:fillRect/>
          </a:stretch>
        </p:blipFill>
        <p:spPr>
          <a:xfrm>
            <a:off x="3048000" y="3297694"/>
            <a:ext cx="6626813" cy="3545209"/>
          </a:xfrm>
          <a:prstGeom prst="rect">
            <a:avLst/>
          </a:prstGeom>
        </p:spPr>
      </p:pic>
      <p:sp useBgFill="1">
        <p:nvSpPr>
          <p:cNvPr id="12" name="图文框 11"/>
          <p:cNvSpPr/>
          <p:nvPr/>
        </p:nvSpPr>
        <p:spPr>
          <a:xfrm>
            <a:off x="447315" y="1714500"/>
            <a:ext cx="6498614" cy="3429000"/>
          </a:xfrm>
          <a:prstGeom prst="frame">
            <a:avLst>
              <a:gd name="adj1" fmla="val 116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rans-delay"/>
          <p:cNvSpPr/>
          <p:nvPr/>
        </p:nvSpPr>
        <p:spPr>
          <a:xfrm>
            <a:off x="-1270500" y="0"/>
            <a:ext cx="1080000" cy="540000"/>
          </a:xfrm>
          <a:prstGeom prst="rect">
            <a:avLst/>
          </a:prstGeom>
          <a:solidFill>
            <a:srgbClr val="33333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FFFFFF"/>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6999F4B-8FA5-44C3-AF89-3F338DA0716C}"/>
              </a:ext>
            </a:extLst>
          </p:cNvPr>
          <p:cNvSpPr/>
          <p:nvPr/>
        </p:nvSpPr>
        <p:spPr>
          <a:xfrm>
            <a:off x="1116624" y="7324"/>
            <a:ext cx="9427829" cy="1754326"/>
          </a:xfrm>
          <a:prstGeom prst="rect">
            <a:avLst/>
          </a:prstGeom>
        </p:spPr>
        <p:txBody>
          <a:bodyPr wrap="square">
            <a:spAutoFit/>
          </a:bodyPr>
          <a:lstStyle/>
          <a:p>
            <a:pPr algn="ctr" eaLnBrk="0" fontAlgn="base" hangingPunct="0">
              <a:spcBef>
                <a:spcPct val="0"/>
              </a:spcBef>
              <a:spcAft>
                <a:spcPct val="0"/>
              </a:spcAft>
              <a:defRPr/>
            </a:pPr>
            <a:r>
              <a:rPr lang="hr-HR" sz="2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SUMMER SCHOOL FOR STUDENTS </a:t>
            </a:r>
          </a:p>
          <a:p>
            <a:pPr algn="ctr" eaLnBrk="0" fontAlgn="base" hangingPunct="0">
              <a:spcBef>
                <a:spcPct val="0"/>
              </a:spcBef>
              <a:spcAft>
                <a:spcPct val="0"/>
              </a:spcAft>
              <a:defRPr/>
            </a:pPr>
            <a:r>
              <a:rPr lang="hr-HR" sz="2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„ZOONOSES”</a:t>
            </a:r>
          </a:p>
          <a:p>
            <a:pPr algn="ctr" eaLnBrk="0" fontAlgn="base" hangingPunct="0">
              <a:spcBef>
                <a:spcPct val="0"/>
              </a:spcBef>
              <a:spcAft>
                <a:spcPct val="0"/>
              </a:spcAft>
              <a:defRPr/>
            </a:pPr>
            <a:r>
              <a:rPr lang="hr-HR" b="1" i="1" dirty="0">
                <a:ln w="6600">
                  <a:solidFill>
                    <a:schemeClr val="accent2"/>
                  </a:solidFill>
                  <a:prstDash val="solid"/>
                </a:ln>
                <a:solidFill>
                  <a:srgbClr val="FFFFFF"/>
                </a:solidFill>
                <a:effectLst>
                  <a:outerShdw dist="38100" dir="2700000" algn="tl" rotWithShape="0">
                    <a:schemeClr val="accent2"/>
                  </a:outerShdw>
                </a:effectLst>
              </a:rPr>
              <a:t>   </a:t>
            </a:r>
            <a:r>
              <a:rPr lang="hr-HR" sz="1000" b="1" i="1" dirty="0">
                <a:ln w="6600">
                  <a:solidFill>
                    <a:schemeClr val="accent2"/>
                  </a:solidFill>
                  <a:prstDash val="solid"/>
                </a:ln>
                <a:solidFill>
                  <a:srgbClr val="FFFFFF"/>
                </a:solidFill>
                <a:effectLst>
                  <a:outerShdw dist="38100" dir="2700000" algn="tl" rotWithShape="0">
                    <a:schemeClr val="accent2"/>
                  </a:outerShdw>
                </a:effectLst>
              </a:rPr>
              <a:t>   </a:t>
            </a:r>
            <a:r>
              <a:rPr lang="hr-HR" b="1" i="1" dirty="0">
                <a:ln w="6600">
                  <a:solidFill>
                    <a:schemeClr val="accent2"/>
                  </a:solidFill>
                  <a:prstDash val="solid"/>
                </a:ln>
                <a:solidFill>
                  <a:srgbClr val="FFFFFF"/>
                </a:solidFill>
                <a:effectLst>
                  <a:outerShdw dist="38100" dir="2700000" algn="tl" rotWithShape="0">
                    <a:schemeClr val="accent2"/>
                  </a:outerShdw>
                </a:effectLst>
              </a:rPr>
              <a:t>                </a:t>
            </a:r>
          </a:p>
          <a:p>
            <a:pPr algn="ctr" eaLnBrk="0" fontAlgn="base" hangingPunct="0">
              <a:spcBef>
                <a:spcPct val="0"/>
              </a:spcBef>
              <a:spcAft>
                <a:spcPct val="0"/>
              </a:spcAft>
              <a:defRPr/>
            </a:pPr>
            <a:r>
              <a:rPr lang="hr-HR" b="1" i="1" dirty="0">
                <a:ln w="6600">
                  <a:solidFill>
                    <a:schemeClr val="accent2"/>
                  </a:solidFill>
                  <a:prstDash val="solid"/>
                </a:ln>
                <a:solidFill>
                  <a:srgbClr val="FFFFFF"/>
                </a:solidFill>
                <a:effectLst>
                  <a:outerShdw dist="38100" dir="2700000" algn="tl" rotWithShape="0">
                    <a:schemeClr val="accent2"/>
                  </a:outerShdw>
                </a:effectLst>
              </a:rPr>
              <a:t>            </a:t>
            </a:r>
            <a:r>
              <a:rPr lang="hr-HR" sz="1600"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25</a:t>
            </a:r>
            <a:r>
              <a:rPr lang="hr-HR" sz="1600" b="1" i="1" baseline="30000"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th </a:t>
            </a:r>
            <a:r>
              <a:rPr lang="hr-HR" sz="1600"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29</a:t>
            </a:r>
            <a:r>
              <a:rPr lang="hr-HR" sz="1600" b="1" i="1" baseline="30000"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th</a:t>
            </a:r>
            <a:r>
              <a:rPr lang="hr-HR" sz="1600"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April 2022 </a:t>
            </a:r>
          </a:p>
          <a:p>
            <a:pPr algn="ctr" eaLnBrk="0" fontAlgn="base" hangingPunct="0">
              <a:spcBef>
                <a:spcPct val="0"/>
              </a:spcBef>
              <a:spcAft>
                <a:spcPct val="0"/>
              </a:spcAft>
              <a:defRPr/>
            </a:pPr>
            <a:r>
              <a:rPr lang="hr-HR" sz="1600"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Dubrovnik, Croatia</a:t>
            </a:r>
            <a:endParaRPr lang="hr-HR" sz="1600" dirty="0"/>
          </a:p>
        </p:txBody>
      </p:sp>
      <p:sp>
        <p:nvSpPr>
          <p:cNvPr id="3" name="Rectangle 2">
            <a:extLst>
              <a:ext uri="{FF2B5EF4-FFF2-40B4-BE49-F238E27FC236}">
                <a16:creationId xmlns:a16="http://schemas.microsoft.com/office/drawing/2014/main" id="{76C08DE9-E557-4C21-ADFB-A1D37F9FAB4B}"/>
              </a:ext>
            </a:extLst>
          </p:cNvPr>
          <p:cNvSpPr/>
          <p:nvPr/>
        </p:nvSpPr>
        <p:spPr>
          <a:xfrm>
            <a:off x="1743353" y="2030687"/>
            <a:ext cx="8801100" cy="2369880"/>
          </a:xfrm>
          <a:prstGeom prst="rect">
            <a:avLst/>
          </a:prstGeom>
        </p:spPr>
        <p:txBody>
          <a:bodyPr wrap="square">
            <a:spAutoFit/>
          </a:bodyPr>
          <a:lstStyle/>
          <a:p>
            <a:pPr algn="ctr" eaLnBrk="0" fontAlgn="base" hangingPunct="0">
              <a:spcBef>
                <a:spcPct val="0"/>
              </a:spcBef>
              <a:spcAft>
                <a:spcPct val="0"/>
              </a:spcAft>
              <a:defRPr/>
            </a:pPr>
            <a:r>
              <a:rPr lang="hr-HR" sz="4000" b="1" dirty="0" err="1">
                <a:ln w="0"/>
                <a:solidFill>
                  <a:srgbClr val="00B0F0"/>
                </a:solidFill>
                <a:effectLst>
                  <a:outerShdw blurRad="38100" dist="38100" dir="2700000" algn="tl">
                    <a:srgbClr val="000000">
                      <a:alpha val="43137"/>
                    </a:srgbClr>
                  </a:outerShdw>
                </a:effectLst>
              </a:rPr>
              <a:t>Venue</a:t>
            </a:r>
            <a:r>
              <a:rPr lang="hr-HR" sz="4000" b="1" dirty="0">
                <a:ln w="0"/>
                <a:solidFill>
                  <a:srgbClr val="00B0F0"/>
                </a:solidFill>
                <a:effectLst>
                  <a:outerShdw blurRad="38100" dist="38100" dir="2700000" algn="tl">
                    <a:srgbClr val="000000">
                      <a:alpha val="43137"/>
                    </a:srgbClr>
                  </a:outerShdw>
                </a:effectLst>
              </a:rPr>
              <a:t> </a:t>
            </a:r>
            <a:r>
              <a:rPr lang="hr-HR" sz="4000" b="1" dirty="0" err="1">
                <a:ln w="0"/>
                <a:solidFill>
                  <a:srgbClr val="00B0F0"/>
                </a:solidFill>
                <a:effectLst>
                  <a:outerShdw blurRad="38100" dist="38100" dir="2700000" algn="tl">
                    <a:srgbClr val="000000">
                      <a:alpha val="43137"/>
                    </a:srgbClr>
                  </a:outerShdw>
                </a:effectLst>
              </a:rPr>
              <a:t>of</a:t>
            </a:r>
            <a:r>
              <a:rPr lang="hr-HR" sz="4000" b="1" dirty="0">
                <a:ln w="0"/>
                <a:solidFill>
                  <a:srgbClr val="00B0F0"/>
                </a:solidFill>
                <a:effectLst>
                  <a:outerShdw blurRad="38100" dist="38100" dir="2700000" algn="tl">
                    <a:srgbClr val="000000">
                      <a:alpha val="43137"/>
                    </a:srgbClr>
                  </a:outerShdw>
                </a:effectLst>
              </a:rPr>
              <a:t> </a:t>
            </a:r>
            <a:r>
              <a:rPr lang="hr-HR" sz="4000" b="1" dirty="0" err="1">
                <a:ln w="0"/>
                <a:solidFill>
                  <a:srgbClr val="00B0F0"/>
                </a:solidFill>
                <a:effectLst>
                  <a:outerShdw blurRad="38100" dist="38100" dir="2700000" algn="tl">
                    <a:srgbClr val="000000">
                      <a:alpha val="43137"/>
                    </a:srgbClr>
                  </a:outerShdw>
                </a:effectLst>
              </a:rPr>
              <a:t>Summer</a:t>
            </a:r>
            <a:r>
              <a:rPr lang="hr-HR" sz="4000" b="1" dirty="0">
                <a:ln w="0"/>
                <a:solidFill>
                  <a:srgbClr val="00B0F0"/>
                </a:solidFill>
                <a:effectLst>
                  <a:outerShdw blurRad="38100" dist="38100" dir="2700000" algn="tl">
                    <a:srgbClr val="000000">
                      <a:alpha val="43137"/>
                    </a:srgbClr>
                  </a:outerShdw>
                </a:effectLst>
              </a:rPr>
              <a:t> </a:t>
            </a:r>
            <a:r>
              <a:rPr lang="hr-HR" sz="4000" b="1" dirty="0" err="1">
                <a:ln w="0"/>
                <a:solidFill>
                  <a:srgbClr val="00B0F0"/>
                </a:solidFill>
                <a:effectLst>
                  <a:outerShdw blurRad="38100" dist="38100" dir="2700000" algn="tl">
                    <a:srgbClr val="000000">
                      <a:alpha val="43137"/>
                    </a:srgbClr>
                  </a:outerShdw>
                </a:effectLst>
              </a:rPr>
              <a:t>School</a:t>
            </a:r>
            <a:endParaRPr lang="hr-HR" sz="4000" b="1" dirty="0">
              <a:ln w="0"/>
              <a:solidFill>
                <a:srgbClr val="00B0F0"/>
              </a:solidFill>
              <a:effectLst>
                <a:outerShdw blurRad="38100" dist="38100" dir="2700000" algn="tl">
                  <a:srgbClr val="000000">
                    <a:alpha val="43137"/>
                  </a:srgbClr>
                </a:outerShdw>
              </a:effectLst>
            </a:endParaRPr>
          </a:p>
          <a:p>
            <a:pPr algn="ctr" eaLnBrk="0" fontAlgn="base" hangingPunct="0">
              <a:spcBef>
                <a:spcPct val="0"/>
              </a:spcBef>
              <a:spcAft>
                <a:spcPct val="0"/>
              </a:spcAft>
              <a:defRPr/>
            </a:pPr>
            <a:r>
              <a:rPr lang="hr-HR" b="1" dirty="0">
                <a:solidFill>
                  <a:srgbClr val="00B0F0"/>
                </a:solidFill>
                <a:effectLst>
                  <a:outerShdw blurRad="38100" dist="38100" dir="2700000" algn="tl">
                    <a:srgbClr val="000000">
                      <a:alpha val="43137"/>
                    </a:srgbClr>
                  </a:outerShdw>
                </a:effectLst>
              </a:rPr>
              <a:t> </a:t>
            </a:r>
          </a:p>
          <a:p>
            <a:pPr algn="ctr" eaLnBrk="0" fontAlgn="base" hangingPunct="0">
              <a:spcBef>
                <a:spcPct val="0"/>
              </a:spcBef>
              <a:spcAft>
                <a:spcPct val="0"/>
              </a:spcAft>
              <a:defRPr/>
            </a:pPr>
            <a:r>
              <a:rPr lang="hr-HR" b="1" dirty="0">
                <a:solidFill>
                  <a:srgbClr val="00B0F0"/>
                </a:solidFill>
                <a:effectLst>
                  <a:outerShdw blurRad="38100" dist="38100" dir="2700000" algn="tl">
                    <a:srgbClr val="000000">
                      <a:alpha val="43137"/>
                    </a:srgbClr>
                  </a:outerShdw>
                </a:effectLst>
              </a:rPr>
              <a:t>   </a:t>
            </a:r>
            <a:r>
              <a:rPr lang="en-US" b="1" dirty="0">
                <a:solidFill>
                  <a:srgbClr val="00B0F0"/>
                </a:solidFill>
                <a:effectLst>
                  <a:outerShdw blurRad="38100" dist="38100" dir="2700000" algn="tl">
                    <a:srgbClr val="000000">
                      <a:alpha val="43137"/>
                    </a:srgbClr>
                  </a:outerShdw>
                </a:effectLst>
              </a:rPr>
              <a:t>CENTRE FOR ADVANCED ACADEMIC STUDIES </a:t>
            </a:r>
            <a:endParaRPr lang="hr-HR" b="1" dirty="0">
              <a:solidFill>
                <a:srgbClr val="00B0F0"/>
              </a:solidFill>
              <a:effectLst>
                <a:outerShdw blurRad="38100" dist="38100" dir="2700000" algn="tl">
                  <a:srgbClr val="000000">
                    <a:alpha val="43137"/>
                  </a:srgbClr>
                </a:outerShdw>
              </a:effectLst>
            </a:endParaRPr>
          </a:p>
          <a:p>
            <a:pPr algn="ctr" eaLnBrk="0" fontAlgn="base" hangingPunct="0">
              <a:spcBef>
                <a:spcPct val="0"/>
              </a:spcBef>
              <a:spcAft>
                <a:spcPct val="0"/>
              </a:spcAft>
              <a:defRPr/>
            </a:pPr>
            <a:r>
              <a:rPr lang="hr-HR" b="1" dirty="0">
                <a:solidFill>
                  <a:srgbClr val="00B0F0"/>
                </a:solidFill>
                <a:effectLst>
                  <a:outerShdw blurRad="38100" dist="38100" dir="2700000" algn="tl">
                    <a:srgbClr val="000000">
                      <a:alpha val="43137"/>
                    </a:srgbClr>
                  </a:outerShdw>
                </a:effectLst>
              </a:rPr>
              <a:t> </a:t>
            </a:r>
            <a:r>
              <a:rPr lang="en-US" b="1" dirty="0">
                <a:solidFill>
                  <a:srgbClr val="00B0F0"/>
                </a:solidFill>
                <a:effectLst>
                  <a:outerShdw blurRad="38100" dist="38100" dir="2700000" algn="tl">
                    <a:srgbClr val="000000">
                      <a:alpha val="43137"/>
                    </a:srgbClr>
                  </a:outerShdw>
                </a:effectLst>
              </a:rPr>
              <a:t>(CAAS) DUBROVNIK</a:t>
            </a:r>
            <a:endParaRPr lang="hr-HR" b="1" dirty="0">
              <a:solidFill>
                <a:srgbClr val="00B0F0"/>
              </a:solidFill>
              <a:effectLst>
                <a:outerShdw blurRad="38100" dist="38100" dir="2700000" algn="tl">
                  <a:srgbClr val="000000">
                    <a:alpha val="43137"/>
                  </a:srgbClr>
                </a:outerShdw>
              </a:effectLst>
            </a:endParaRPr>
          </a:p>
          <a:p>
            <a:pPr algn="ctr" eaLnBrk="0" fontAlgn="base" hangingPunct="0">
              <a:spcBef>
                <a:spcPct val="0"/>
              </a:spcBef>
              <a:spcAft>
                <a:spcPct val="0"/>
              </a:spcAft>
              <a:defRPr/>
            </a:pPr>
            <a:endParaRPr lang="hr-HR" b="1" dirty="0">
              <a:solidFill>
                <a:srgbClr val="00B0F0"/>
              </a:solidFill>
              <a:effectLst>
                <a:outerShdw blurRad="38100" dist="38100" dir="2700000" algn="tl">
                  <a:srgbClr val="000000">
                    <a:alpha val="43137"/>
                  </a:srgbClr>
                </a:outerShdw>
              </a:effectLst>
            </a:endParaRPr>
          </a:p>
          <a:p>
            <a:pPr algn="ctr" eaLnBrk="0" fontAlgn="base" hangingPunct="0">
              <a:spcBef>
                <a:spcPct val="0"/>
              </a:spcBef>
              <a:spcAft>
                <a:spcPct val="0"/>
              </a:spcAft>
              <a:defRPr/>
            </a:pPr>
            <a:r>
              <a:rPr lang="hr-HR" b="1" dirty="0">
                <a:solidFill>
                  <a:srgbClr val="00B0F0"/>
                </a:solidFill>
                <a:effectLst>
                  <a:outerShdw blurRad="38100" dist="38100" dir="2700000" algn="tl">
                    <a:srgbClr val="000000">
                      <a:alpha val="43137"/>
                    </a:srgbClr>
                  </a:outerShdw>
                </a:effectLst>
              </a:rPr>
              <a:t>Don Frana </a:t>
            </a:r>
            <a:r>
              <a:rPr lang="hr-HR" b="1" dirty="0" err="1">
                <a:solidFill>
                  <a:srgbClr val="00B0F0"/>
                </a:solidFill>
                <a:effectLst>
                  <a:outerShdw blurRad="38100" dist="38100" dir="2700000" algn="tl">
                    <a:srgbClr val="000000">
                      <a:alpha val="43137"/>
                    </a:srgbClr>
                  </a:outerShdw>
                </a:effectLst>
              </a:rPr>
              <a:t>Bulica</a:t>
            </a:r>
            <a:r>
              <a:rPr lang="hr-HR" b="1" dirty="0">
                <a:solidFill>
                  <a:srgbClr val="00B0F0"/>
                </a:solidFill>
                <a:effectLst>
                  <a:outerShdw blurRad="38100" dist="38100" dir="2700000" algn="tl">
                    <a:srgbClr val="000000">
                      <a:alpha val="43137"/>
                    </a:srgbClr>
                  </a:outerShdw>
                </a:effectLst>
              </a:rPr>
              <a:t> 4 - 20000 Dubrovnik - Croatia</a:t>
            </a:r>
            <a:br>
              <a:rPr lang="hr-HR" b="1" dirty="0">
                <a:solidFill>
                  <a:srgbClr val="00B0F0"/>
                </a:solidFill>
                <a:effectLst>
                  <a:outerShdw blurRad="38100" dist="38100" dir="2700000" algn="tl">
                    <a:srgbClr val="000000">
                      <a:alpha val="43137"/>
                    </a:srgbClr>
                  </a:outerShdw>
                </a:effectLst>
              </a:rPr>
            </a:br>
            <a:r>
              <a:rPr lang="hr-HR" b="1" dirty="0">
                <a:solidFill>
                  <a:srgbClr val="00B0F0"/>
                </a:solidFill>
                <a:effectLst>
                  <a:outerShdw blurRad="38100" dist="38100" dir="2700000" algn="tl">
                    <a:srgbClr val="000000">
                      <a:alpha val="43137"/>
                    </a:srgbClr>
                  </a:outerShdw>
                </a:effectLst>
              </a:rPr>
              <a:t>http://www.caas.unizg.hr/</a:t>
            </a:r>
            <a:r>
              <a:rPr lang="en-US" b="1" dirty="0">
                <a:solidFill>
                  <a:srgbClr val="00B0F0"/>
                </a:solidFill>
                <a:effectLst>
                  <a:outerShdw blurRad="38100" dist="38100" dir="2700000" algn="tl">
                    <a:srgbClr val="000000">
                      <a:alpha val="43137"/>
                    </a:srgbClr>
                  </a:outerShdw>
                </a:effectLst>
              </a:rPr>
              <a:t> </a:t>
            </a:r>
            <a:endParaRPr lang="hr-HR" b="1" dirty="0">
              <a:solidFill>
                <a:srgbClr val="00B0F0"/>
              </a:solidFill>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id="{AEC23BB5-9FDB-4B02-803D-6DA31A8CD1C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757" y="4776745"/>
            <a:ext cx="2986450" cy="192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a:extLst>
              <a:ext uri="{FF2B5EF4-FFF2-40B4-BE49-F238E27FC236}">
                <a16:creationId xmlns:a16="http://schemas.microsoft.com/office/drawing/2014/main" id="{283C708C-B031-4D8B-96DF-6140B0BA2E5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26126" y="4776745"/>
            <a:ext cx="2413117" cy="192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EA1330FD-AFC6-4BBF-AA99-CC7D35A574B3}"/>
              </a:ext>
            </a:extLst>
          </p:cNvPr>
          <p:cNvPicPr>
            <a:picLocks noChangeAspect="1"/>
          </p:cNvPicPr>
          <p:nvPr/>
        </p:nvPicPr>
        <p:blipFill>
          <a:blip r:embed="rId7"/>
          <a:stretch>
            <a:fillRect/>
          </a:stretch>
        </p:blipFill>
        <p:spPr>
          <a:xfrm>
            <a:off x="3634736" y="5944208"/>
            <a:ext cx="4922526" cy="898695"/>
          </a:xfrm>
          <a:prstGeom prst="rect">
            <a:avLst/>
          </a:prstGeom>
        </p:spPr>
      </p:pic>
      <p:pic>
        <p:nvPicPr>
          <p:cNvPr id="14" name="Picture 10" descr="33,029 Dubrovnik Stock Photos, Pictures &amp;amp; Royalty-Free Images - iStock">
            <a:extLst>
              <a:ext uri="{FF2B5EF4-FFF2-40B4-BE49-F238E27FC236}">
                <a16:creationId xmlns:a16="http://schemas.microsoft.com/office/drawing/2014/main" id="{40EEBBFA-30FC-4BE2-A674-AD9BAF84BC4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0814" y="2470426"/>
            <a:ext cx="1904655" cy="12697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spd="slow" advClick="0" advTm="0">
        <p159:morph option="byWord"/>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a:stretch>
        </a:blipFill>
        <a:effectLst/>
      </p:bgPr>
    </p:bg>
    <p:spTree>
      <p:nvGrpSpPr>
        <p:cNvPr id="1" name=""/>
        <p:cNvGrpSpPr/>
        <p:nvPr/>
      </p:nvGrpSpPr>
      <p:grpSpPr>
        <a:xfrm>
          <a:off x="0" y="0"/>
          <a:ext cx="0" cy="0"/>
          <a:chOff x="0" y="0"/>
          <a:chExt cx="0" cy="0"/>
        </a:xfrm>
      </p:grpSpPr>
      <p:sp>
        <p:nvSpPr>
          <p:cNvPr id="21" name="trans-delay"/>
          <p:cNvSpPr/>
          <p:nvPr/>
        </p:nvSpPr>
        <p:spPr>
          <a:xfrm>
            <a:off x="-1270500" y="0"/>
            <a:ext cx="1080000" cy="540000"/>
          </a:xfrm>
          <a:prstGeom prst="rect">
            <a:avLst/>
          </a:prstGeom>
          <a:solidFill>
            <a:srgbClr val="33333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FFFFFF"/>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A718323-DC9B-4F98-B653-AB933E4D4E60}"/>
              </a:ext>
            </a:extLst>
          </p:cNvPr>
          <p:cNvSpPr/>
          <p:nvPr/>
        </p:nvSpPr>
        <p:spPr>
          <a:xfrm>
            <a:off x="120161" y="103721"/>
            <a:ext cx="6922477" cy="1785104"/>
          </a:xfrm>
          <a:prstGeom prst="rect">
            <a:avLst/>
          </a:prstGeom>
        </p:spPr>
        <p:txBody>
          <a:bodyPr wrap="square">
            <a:spAutoFit/>
          </a:bodyPr>
          <a:lstStyle/>
          <a:p>
            <a:pPr algn="ctr" eaLnBrk="0" fontAlgn="base" hangingPunct="0">
              <a:spcBef>
                <a:spcPct val="0"/>
              </a:spcBef>
              <a:spcAft>
                <a:spcPct val="0"/>
              </a:spcAft>
              <a:defRPr/>
            </a:pPr>
            <a:r>
              <a:rPr lang="hr-HR" sz="2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SUMMER SCHOOL FOR STUDENTS </a:t>
            </a:r>
          </a:p>
          <a:p>
            <a:pPr algn="ctr" eaLnBrk="0" fontAlgn="base" hangingPunct="0">
              <a:spcBef>
                <a:spcPct val="0"/>
              </a:spcBef>
              <a:spcAft>
                <a:spcPct val="0"/>
              </a:spcAft>
              <a:defRPr/>
            </a:pPr>
            <a:r>
              <a:rPr lang="hr-HR" sz="2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„ZOONOSES”</a:t>
            </a:r>
          </a:p>
          <a:p>
            <a:pPr algn="ctr" eaLnBrk="0" fontAlgn="base" hangingPunct="0">
              <a:spcBef>
                <a:spcPct val="0"/>
              </a:spcBef>
              <a:spcAft>
                <a:spcPct val="0"/>
              </a:spcAft>
              <a:defRPr/>
            </a:pPr>
            <a:r>
              <a:rPr lang="hr-HR" b="1" i="1" dirty="0">
                <a:ln w="6600">
                  <a:solidFill>
                    <a:schemeClr val="accent2"/>
                  </a:solidFill>
                  <a:prstDash val="solid"/>
                </a:ln>
                <a:solidFill>
                  <a:srgbClr val="FFFFFF"/>
                </a:solidFill>
                <a:effectLst>
                  <a:outerShdw dist="38100" dir="2700000" algn="tl" rotWithShape="0">
                    <a:schemeClr val="accent2"/>
                  </a:outerShdw>
                </a:effectLst>
              </a:rPr>
              <a:t>   </a:t>
            </a:r>
            <a:r>
              <a:rPr lang="hr-HR" sz="1400" b="1" i="1" dirty="0">
                <a:ln w="6600">
                  <a:solidFill>
                    <a:schemeClr val="accent2"/>
                  </a:solidFill>
                  <a:prstDash val="solid"/>
                </a:ln>
                <a:solidFill>
                  <a:srgbClr val="FFFFFF"/>
                </a:solidFill>
                <a:effectLst>
                  <a:outerShdw dist="38100" dir="2700000" algn="tl" rotWithShape="0">
                    <a:schemeClr val="accent2"/>
                  </a:outerShdw>
                </a:effectLst>
              </a:rPr>
              <a:t>   </a:t>
            </a:r>
            <a:r>
              <a:rPr lang="hr-HR" b="1" i="1" dirty="0">
                <a:ln w="6600">
                  <a:solidFill>
                    <a:schemeClr val="accent2"/>
                  </a:solidFill>
                  <a:prstDash val="solid"/>
                </a:ln>
                <a:solidFill>
                  <a:srgbClr val="FFFFFF"/>
                </a:solidFill>
                <a:effectLst>
                  <a:outerShdw dist="38100" dir="2700000" algn="tl" rotWithShape="0">
                    <a:schemeClr val="accent2"/>
                  </a:outerShdw>
                </a:effectLst>
              </a:rPr>
              <a:t>                </a:t>
            </a:r>
          </a:p>
          <a:p>
            <a:pPr algn="ctr" eaLnBrk="0" fontAlgn="base" hangingPunct="0">
              <a:spcBef>
                <a:spcPct val="0"/>
              </a:spcBef>
              <a:spcAft>
                <a:spcPct val="0"/>
              </a:spcAft>
              <a:defRPr/>
            </a:pPr>
            <a:r>
              <a:rPr lang="hr-HR" sz="1600" b="1" i="1" dirty="0">
                <a:ln w="6600">
                  <a:solidFill>
                    <a:schemeClr val="accent2"/>
                  </a:solidFill>
                  <a:prstDash val="solid"/>
                </a:ln>
                <a:solidFill>
                  <a:srgbClr val="FFFFFF"/>
                </a:solidFill>
                <a:effectLst>
                  <a:outerShdw dist="38100" dir="2700000" algn="tl" rotWithShape="0">
                    <a:schemeClr val="accent2"/>
                  </a:outerShdw>
                </a:effectLst>
              </a:rPr>
              <a:t>            </a:t>
            </a:r>
            <a:r>
              <a:rPr lang="hr-HR" sz="1600"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25</a:t>
            </a:r>
            <a:r>
              <a:rPr lang="hr-HR" sz="1600" b="1" i="1" baseline="30000"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th </a:t>
            </a:r>
            <a:r>
              <a:rPr lang="hr-HR" sz="1600"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29</a:t>
            </a:r>
            <a:r>
              <a:rPr lang="hr-HR" sz="1600" b="1" i="1" baseline="30000"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th</a:t>
            </a:r>
            <a:r>
              <a:rPr lang="hr-HR" sz="1600"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April 2022 </a:t>
            </a:r>
          </a:p>
          <a:p>
            <a:pPr algn="ctr" eaLnBrk="0" fontAlgn="base" hangingPunct="0">
              <a:spcBef>
                <a:spcPct val="0"/>
              </a:spcBef>
              <a:spcAft>
                <a:spcPct val="0"/>
              </a:spcAft>
              <a:defRPr/>
            </a:pPr>
            <a:r>
              <a:rPr lang="hr-HR" sz="1600"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Dubrovnik, Croatia</a:t>
            </a:r>
            <a:endParaRPr lang="hr-HR" sz="1600" dirty="0"/>
          </a:p>
        </p:txBody>
      </p:sp>
      <p:sp>
        <p:nvSpPr>
          <p:cNvPr id="3" name="Rectangle 2">
            <a:extLst>
              <a:ext uri="{FF2B5EF4-FFF2-40B4-BE49-F238E27FC236}">
                <a16:creationId xmlns:a16="http://schemas.microsoft.com/office/drawing/2014/main" id="{1B2A8A6F-1C32-4C1E-998A-D37156048366}"/>
              </a:ext>
            </a:extLst>
          </p:cNvPr>
          <p:cNvSpPr/>
          <p:nvPr/>
        </p:nvSpPr>
        <p:spPr>
          <a:xfrm>
            <a:off x="4185138" y="1827161"/>
            <a:ext cx="7200899" cy="4927118"/>
          </a:xfrm>
          <a:prstGeom prst="rect">
            <a:avLst/>
          </a:prstGeom>
        </p:spPr>
        <p:txBody>
          <a:bodyPr wrap="square">
            <a:spAutoFit/>
          </a:bodyPr>
          <a:lstStyle/>
          <a:p>
            <a:pPr algn="ctr">
              <a:defRPr/>
            </a:pPr>
            <a:endParaRPr lang="hr-HR" dirty="0"/>
          </a:p>
          <a:p>
            <a:pPr algn="ctr">
              <a:defRPr/>
            </a:pPr>
            <a:r>
              <a:rPr lang="en-US" b="1" dirty="0">
                <a:effectLst>
                  <a:outerShdw blurRad="38100" dist="38100" dir="2700000" algn="tl">
                    <a:srgbClr val="000000">
                      <a:alpha val="43137"/>
                    </a:srgbClr>
                  </a:outerShdw>
                </a:effectLst>
              </a:rPr>
              <a:t>CENTRE FOR ADVANCED ACADEMIC STUDIES (CAAS) DUBROVNIK</a:t>
            </a:r>
            <a:endParaRPr lang="hr-HR" b="1" dirty="0">
              <a:effectLst>
                <a:outerShdw blurRad="38100" dist="38100" dir="2700000" algn="tl">
                  <a:srgbClr val="000000">
                    <a:alpha val="43137"/>
                  </a:srgbClr>
                </a:outerShdw>
              </a:effectLst>
            </a:endParaRPr>
          </a:p>
          <a:p>
            <a:pPr algn="ctr">
              <a:defRPr/>
            </a:pPr>
            <a:r>
              <a:rPr lang="hr-HR" b="1" dirty="0">
                <a:effectLst>
                  <a:outerShdw blurRad="38100" dist="38100" dir="2700000" algn="tl">
                    <a:srgbClr val="000000">
                      <a:alpha val="43137"/>
                    </a:srgbClr>
                  </a:outerShdw>
                </a:effectLst>
              </a:rPr>
              <a:t>Don Frana </a:t>
            </a:r>
            <a:r>
              <a:rPr lang="hr-HR" b="1" dirty="0" err="1">
                <a:effectLst>
                  <a:outerShdw blurRad="38100" dist="38100" dir="2700000" algn="tl">
                    <a:srgbClr val="000000">
                      <a:alpha val="43137"/>
                    </a:srgbClr>
                  </a:outerShdw>
                </a:effectLst>
              </a:rPr>
              <a:t>Bulica</a:t>
            </a:r>
            <a:r>
              <a:rPr lang="hr-HR" b="1" dirty="0">
                <a:effectLst>
                  <a:outerShdw blurRad="38100" dist="38100" dir="2700000" algn="tl">
                    <a:srgbClr val="000000">
                      <a:alpha val="43137"/>
                    </a:srgbClr>
                  </a:outerShdw>
                </a:effectLst>
              </a:rPr>
              <a:t> 4 - 20000 Dubrovnik – Croatia</a:t>
            </a:r>
          </a:p>
          <a:p>
            <a:pPr algn="ctr">
              <a:defRPr/>
            </a:pPr>
            <a:br>
              <a:rPr lang="hr-HR" b="1" dirty="0">
                <a:effectLst>
                  <a:outerShdw blurRad="38100" dist="38100" dir="2700000" algn="tl">
                    <a:srgbClr val="000000">
                      <a:alpha val="43137"/>
                    </a:srgbClr>
                  </a:outerShdw>
                </a:effectLst>
              </a:rPr>
            </a:br>
            <a:endParaRPr lang="hr-HR" b="1" dirty="0">
              <a:effectLst>
                <a:outerShdw blurRad="38100" dist="38100" dir="2700000" algn="tl">
                  <a:srgbClr val="000000">
                    <a:alpha val="43137"/>
                  </a:srgbClr>
                </a:outerShdw>
              </a:effectLst>
            </a:endParaRPr>
          </a:p>
          <a:p>
            <a:pPr algn="ctr">
              <a:defRPr/>
            </a:pPr>
            <a:endParaRPr lang="hr-HR" b="1" dirty="0">
              <a:effectLst>
                <a:outerShdw blurRad="38100" dist="38100" dir="2700000" algn="tl">
                  <a:srgbClr val="000000">
                    <a:alpha val="43137"/>
                  </a:srgbClr>
                </a:outerShdw>
              </a:effectLst>
            </a:endParaRPr>
          </a:p>
          <a:p>
            <a:pPr algn="ctr">
              <a:defRPr/>
            </a:pPr>
            <a:endParaRPr lang="hr-HR" sz="1600" b="1" dirty="0"/>
          </a:p>
          <a:p>
            <a:pPr algn="ctr">
              <a:lnSpc>
                <a:spcPct val="150000"/>
              </a:lnSpc>
              <a:defRPr/>
            </a:pPr>
            <a:endParaRPr lang="hr-HR" sz="1600" b="1" dirty="0"/>
          </a:p>
          <a:p>
            <a:pPr algn="ctr">
              <a:lnSpc>
                <a:spcPct val="150000"/>
              </a:lnSpc>
              <a:defRPr/>
            </a:pPr>
            <a:endParaRPr lang="hr-HR" sz="1600" b="1" dirty="0">
              <a:effectLst>
                <a:outerShdw blurRad="38100" dist="38100" dir="2700000" algn="tl">
                  <a:srgbClr val="000000">
                    <a:alpha val="43137"/>
                  </a:srgbClr>
                </a:outerShdw>
              </a:effectLst>
            </a:endParaRPr>
          </a:p>
          <a:p>
            <a:pPr algn="ctr">
              <a:lnSpc>
                <a:spcPct val="150000"/>
              </a:lnSpc>
              <a:defRPr/>
            </a:pPr>
            <a:r>
              <a:rPr lang="hr-HR" sz="1600" b="1" dirty="0">
                <a:effectLst>
                  <a:outerShdw blurRad="38100" dist="38100" dir="2700000" algn="tl">
                    <a:srgbClr val="000000">
                      <a:alpha val="43137"/>
                    </a:srgbClr>
                  </a:outerShdw>
                </a:effectLst>
              </a:rPr>
              <a:t>http://www.caas.unizg.hr/</a:t>
            </a:r>
            <a:r>
              <a:rPr lang="en-US" sz="1600" b="1" dirty="0">
                <a:effectLst>
                  <a:outerShdw blurRad="38100" dist="38100" dir="2700000" algn="tl">
                    <a:srgbClr val="000000">
                      <a:alpha val="43137"/>
                    </a:srgbClr>
                  </a:outerShdw>
                </a:effectLst>
              </a:rPr>
              <a:t> </a:t>
            </a:r>
            <a:endParaRPr lang="hr-HR" sz="1600" b="1" dirty="0"/>
          </a:p>
          <a:p>
            <a:pPr algn="ctr">
              <a:lnSpc>
                <a:spcPct val="150000"/>
              </a:lnSpc>
              <a:defRPr/>
            </a:pPr>
            <a:r>
              <a:rPr lang="hr-HR" sz="1600" b="1" dirty="0"/>
              <a:t>Single room – 40 EUR/ </a:t>
            </a:r>
            <a:r>
              <a:rPr lang="hr-HR" sz="1600" b="1" dirty="0" err="1"/>
              <a:t>per</a:t>
            </a:r>
            <a:r>
              <a:rPr lang="hr-HR" sz="1600" b="1" dirty="0"/>
              <a:t> </a:t>
            </a:r>
            <a:r>
              <a:rPr lang="hr-HR" sz="1600" b="1" dirty="0" err="1"/>
              <a:t>person</a:t>
            </a:r>
            <a:endParaRPr lang="hr-HR" sz="1600" b="1" dirty="0"/>
          </a:p>
          <a:p>
            <a:pPr algn="ctr">
              <a:lnSpc>
                <a:spcPct val="150000"/>
              </a:lnSpc>
              <a:defRPr/>
            </a:pPr>
            <a:r>
              <a:rPr lang="hr-HR" sz="1600" b="1" dirty="0" err="1"/>
              <a:t>Double</a:t>
            </a:r>
            <a:r>
              <a:rPr lang="hr-HR" sz="1600" b="1" dirty="0"/>
              <a:t> room – 35 EUR/ </a:t>
            </a:r>
            <a:r>
              <a:rPr lang="hr-HR" sz="1600" b="1" dirty="0" err="1"/>
              <a:t>per</a:t>
            </a:r>
            <a:r>
              <a:rPr lang="hr-HR" sz="1600" b="1" dirty="0"/>
              <a:t> </a:t>
            </a:r>
            <a:r>
              <a:rPr lang="hr-HR" sz="1600" b="1" dirty="0" err="1"/>
              <a:t>person</a:t>
            </a:r>
            <a:endParaRPr lang="hr-HR" sz="1600" b="1" dirty="0"/>
          </a:p>
          <a:p>
            <a:pPr algn="ctr">
              <a:defRPr/>
            </a:pPr>
            <a:r>
              <a:rPr lang="hr-HR" sz="1600" b="1" dirty="0" err="1"/>
              <a:t>Two</a:t>
            </a:r>
            <a:r>
              <a:rPr lang="hr-HR" sz="1600" b="1" dirty="0"/>
              <a:t> bed </a:t>
            </a:r>
            <a:r>
              <a:rPr lang="hr-HR" sz="1600" b="1" dirty="0" err="1"/>
              <a:t>Apartments</a:t>
            </a:r>
            <a:r>
              <a:rPr lang="hr-HR" sz="1600" b="1" dirty="0"/>
              <a:t> – 40 EUR/ </a:t>
            </a:r>
            <a:r>
              <a:rPr lang="hr-HR" sz="1600" b="1" dirty="0" err="1"/>
              <a:t>per</a:t>
            </a:r>
            <a:r>
              <a:rPr lang="hr-HR" sz="1600" b="1" dirty="0"/>
              <a:t> </a:t>
            </a:r>
            <a:r>
              <a:rPr lang="hr-HR" sz="1600" b="1" dirty="0" err="1"/>
              <a:t>day</a:t>
            </a:r>
            <a:r>
              <a:rPr lang="hr-HR" sz="1600" b="1" dirty="0"/>
              <a:t> + (</a:t>
            </a:r>
            <a:r>
              <a:rPr lang="hr-HR" sz="1600" b="1" dirty="0" err="1"/>
              <a:t>additional</a:t>
            </a:r>
            <a:r>
              <a:rPr lang="hr-HR" sz="1600" b="1" dirty="0"/>
              <a:t> bed) – 15 EUR</a:t>
            </a:r>
          </a:p>
          <a:p>
            <a:pPr algn="ctr">
              <a:lnSpc>
                <a:spcPct val="150000"/>
              </a:lnSpc>
              <a:defRPr/>
            </a:pPr>
            <a:endParaRPr lang="hr-HR" sz="1000" b="1" dirty="0"/>
          </a:p>
          <a:p>
            <a:pPr algn="ctr">
              <a:lnSpc>
                <a:spcPct val="150000"/>
              </a:lnSpc>
              <a:defRPr/>
            </a:pPr>
            <a:r>
              <a:rPr lang="hr-HR" sz="1600" b="1" i="1" dirty="0" err="1"/>
              <a:t>Local</a:t>
            </a:r>
            <a:r>
              <a:rPr lang="hr-HR" sz="1600" b="1" i="1" dirty="0"/>
              <a:t> </a:t>
            </a:r>
            <a:r>
              <a:rPr lang="hr-HR" sz="1600" b="1" i="1" dirty="0" err="1"/>
              <a:t>taxes</a:t>
            </a:r>
            <a:r>
              <a:rPr lang="hr-HR" sz="1600" b="1" i="1" dirty="0"/>
              <a:t> – 1,5 EUR </a:t>
            </a:r>
            <a:r>
              <a:rPr lang="hr-HR" sz="1600" b="1" i="1" dirty="0" err="1"/>
              <a:t>per</a:t>
            </a:r>
            <a:r>
              <a:rPr lang="hr-HR" sz="1600" b="1" i="1" dirty="0"/>
              <a:t> </a:t>
            </a:r>
            <a:r>
              <a:rPr lang="hr-HR" sz="1600" b="1" i="1" dirty="0" err="1"/>
              <a:t>day</a:t>
            </a:r>
            <a:endParaRPr lang="hr-HR" sz="1600" b="1" dirty="0"/>
          </a:p>
        </p:txBody>
      </p:sp>
      <p:pic>
        <p:nvPicPr>
          <p:cNvPr id="2050" name="Picture 2" descr="http://www.caas.unizg.hr/slike/galerija/6.jpg">
            <a:extLst>
              <a:ext uri="{FF2B5EF4-FFF2-40B4-BE49-F238E27FC236}">
                <a16:creationId xmlns:a16="http://schemas.microsoft.com/office/drawing/2014/main" id="{3EF2D9FA-08E2-4CA1-AE36-927579AB08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677508"/>
            <a:ext cx="3270738" cy="21804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ccomodation Icon #342051 - Free Icons Library">
            <a:extLst>
              <a:ext uri="{FF2B5EF4-FFF2-40B4-BE49-F238E27FC236}">
                <a16:creationId xmlns:a16="http://schemas.microsoft.com/office/drawing/2014/main" id="{606C1367-DF8B-4EAE-BF7C-EC2DBCB2BA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4573" y="3698450"/>
            <a:ext cx="933893" cy="873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K Government approves transit accommodation for Kashmiri migrant employees">
            <a:extLst>
              <a:ext uri="{FF2B5EF4-FFF2-40B4-BE49-F238E27FC236}">
                <a16:creationId xmlns:a16="http://schemas.microsoft.com/office/drawing/2014/main" id="{6E62288B-8D6D-4F24-BE75-D4874BE253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3515" y="550122"/>
            <a:ext cx="3209194" cy="15243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a:stretch>
        </a:blipFill>
        <a:effectLst/>
      </p:bgPr>
    </p:bg>
    <p:spTree>
      <p:nvGrpSpPr>
        <p:cNvPr id="1" name=""/>
        <p:cNvGrpSpPr/>
        <p:nvPr/>
      </p:nvGrpSpPr>
      <p:grpSpPr>
        <a:xfrm>
          <a:off x="0" y="0"/>
          <a:ext cx="0" cy="0"/>
          <a:chOff x="0" y="0"/>
          <a:chExt cx="0" cy="0"/>
        </a:xfrm>
      </p:grpSpPr>
      <p:sp useBgFill="1">
        <p:nvSpPr>
          <p:cNvPr id="12" name="图文框 11"/>
          <p:cNvSpPr/>
          <p:nvPr/>
        </p:nvSpPr>
        <p:spPr>
          <a:xfrm>
            <a:off x="447315" y="1714500"/>
            <a:ext cx="6498614" cy="3429000"/>
          </a:xfrm>
          <a:prstGeom prst="frame">
            <a:avLst>
              <a:gd name="adj1" fmla="val 116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rans-delay"/>
          <p:cNvSpPr/>
          <p:nvPr/>
        </p:nvSpPr>
        <p:spPr>
          <a:xfrm>
            <a:off x="-1270500" y="0"/>
            <a:ext cx="1080000" cy="540000"/>
          </a:xfrm>
          <a:prstGeom prst="rect">
            <a:avLst/>
          </a:prstGeom>
          <a:solidFill>
            <a:srgbClr val="33333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FFFFFF"/>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6999F4B-8FA5-44C3-AF89-3F338DA0716C}"/>
              </a:ext>
            </a:extLst>
          </p:cNvPr>
          <p:cNvSpPr/>
          <p:nvPr/>
        </p:nvSpPr>
        <p:spPr>
          <a:xfrm>
            <a:off x="-1270500" y="-2488"/>
            <a:ext cx="9427829" cy="1754326"/>
          </a:xfrm>
          <a:prstGeom prst="rect">
            <a:avLst/>
          </a:prstGeom>
        </p:spPr>
        <p:txBody>
          <a:bodyPr wrap="square">
            <a:spAutoFit/>
          </a:bodyPr>
          <a:lstStyle/>
          <a:p>
            <a:pPr algn="ctr" eaLnBrk="0" fontAlgn="base" hangingPunct="0">
              <a:spcBef>
                <a:spcPct val="0"/>
              </a:spcBef>
              <a:spcAft>
                <a:spcPct val="0"/>
              </a:spcAft>
              <a:defRPr/>
            </a:pPr>
            <a:r>
              <a:rPr lang="hr-HR" sz="2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SUMMER SCHOOL FOR STUDENTS </a:t>
            </a:r>
          </a:p>
          <a:p>
            <a:pPr algn="ctr" eaLnBrk="0" fontAlgn="base" hangingPunct="0">
              <a:spcBef>
                <a:spcPct val="0"/>
              </a:spcBef>
              <a:spcAft>
                <a:spcPct val="0"/>
              </a:spcAft>
              <a:defRPr/>
            </a:pPr>
            <a:r>
              <a:rPr lang="hr-HR" sz="2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„ZOONOSES”</a:t>
            </a:r>
          </a:p>
          <a:p>
            <a:pPr algn="ctr" eaLnBrk="0" fontAlgn="base" hangingPunct="0">
              <a:spcBef>
                <a:spcPct val="0"/>
              </a:spcBef>
              <a:spcAft>
                <a:spcPct val="0"/>
              </a:spcAft>
              <a:defRPr/>
            </a:pPr>
            <a:r>
              <a:rPr lang="hr-HR" b="1" i="1" dirty="0">
                <a:ln w="6600">
                  <a:solidFill>
                    <a:schemeClr val="accent2"/>
                  </a:solidFill>
                  <a:prstDash val="solid"/>
                </a:ln>
                <a:solidFill>
                  <a:srgbClr val="FFFFFF"/>
                </a:solidFill>
                <a:effectLst>
                  <a:outerShdw dist="38100" dir="2700000" algn="tl" rotWithShape="0">
                    <a:schemeClr val="accent2"/>
                  </a:outerShdw>
                </a:effectLst>
              </a:rPr>
              <a:t>   </a:t>
            </a:r>
            <a:r>
              <a:rPr lang="hr-HR" sz="1000" b="1" i="1" dirty="0">
                <a:ln w="6600">
                  <a:solidFill>
                    <a:schemeClr val="accent2"/>
                  </a:solidFill>
                  <a:prstDash val="solid"/>
                </a:ln>
                <a:solidFill>
                  <a:srgbClr val="FFFFFF"/>
                </a:solidFill>
                <a:effectLst>
                  <a:outerShdw dist="38100" dir="2700000" algn="tl" rotWithShape="0">
                    <a:schemeClr val="accent2"/>
                  </a:outerShdw>
                </a:effectLst>
              </a:rPr>
              <a:t>   </a:t>
            </a:r>
            <a:r>
              <a:rPr lang="hr-HR" b="1" i="1" dirty="0">
                <a:ln w="6600">
                  <a:solidFill>
                    <a:schemeClr val="accent2"/>
                  </a:solidFill>
                  <a:prstDash val="solid"/>
                </a:ln>
                <a:solidFill>
                  <a:srgbClr val="FFFFFF"/>
                </a:solidFill>
                <a:effectLst>
                  <a:outerShdw dist="38100" dir="2700000" algn="tl" rotWithShape="0">
                    <a:schemeClr val="accent2"/>
                  </a:outerShdw>
                </a:effectLst>
              </a:rPr>
              <a:t>                </a:t>
            </a:r>
          </a:p>
          <a:p>
            <a:pPr algn="ctr" eaLnBrk="0" fontAlgn="base" hangingPunct="0">
              <a:spcBef>
                <a:spcPct val="0"/>
              </a:spcBef>
              <a:spcAft>
                <a:spcPct val="0"/>
              </a:spcAft>
              <a:defRPr/>
            </a:pPr>
            <a:r>
              <a:rPr lang="hr-HR" b="1" i="1" dirty="0">
                <a:ln w="6600">
                  <a:solidFill>
                    <a:schemeClr val="accent2"/>
                  </a:solidFill>
                  <a:prstDash val="solid"/>
                </a:ln>
                <a:solidFill>
                  <a:srgbClr val="FFFFFF"/>
                </a:solidFill>
                <a:effectLst>
                  <a:outerShdw dist="38100" dir="2700000" algn="tl" rotWithShape="0">
                    <a:schemeClr val="accent2"/>
                  </a:outerShdw>
                </a:effectLst>
              </a:rPr>
              <a:t>            </a:t>
            </a:r>
            <a:r>
              <a:rPr lang="hr-HR" sz="1600"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25</a:t>
            </a:r>
            <a:r>
              <a:rPr lang="hr-HR" sz="1600" b="1" i="1" baseline="30000"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th </a:t>
            </a:r>
            <a:r>
              <a:rPr lang="hr-HR" sz="1600"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29</a:t>
            </a:r>
            <a:r>
              <a:rPr lang="hr-HR" sz="1600" b="1" i="1" baseline="30000"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th</a:t>
            </a:r>
            <a:r>
              <a:rPr lang="hr-HR" sz="1600"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April 2022 </a:t>
            </a:r>
          </a:p>
          <a:p>
            <a:pPr algn="ctr" eaLnBrk="0" fontAlgn="base" hangingPunct="0">
              <a:spcBef>
                <a:spcPct val="0"/>
              </a:spcBef>
              <a:spcAft>
                <a:spcPct val="0"/>
              </a:spcAft>
              <a:defRPr/>
            </a:pPr>
            <a:r>
              <a:rPr lang="hr-HR" sz="1600"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Dubrovnik, Croatia</a:t>
            </a:r>
            <a:endParaRPr lang="hr-HR" sz="1600" dirty="0"/>
          </a:p>
        </p:txBody>
      </p:sp>
      <p:sp>
        <p:nvSpPr>
          <p:cNvPr id="14" name="Rectangle 13">
            <a:extLst>
              <a:ext uri="{FF2B5EF4-FFF2-40B4-BE49-F238E27FC236}">
                <a16:creationId xmlns:a16="http://schemas.microsoft.com/office/drawing/2014/main" id="{E0203088-9E1C-41FA-87D1-3563E01F2374}"/>
              </a:ext>
            </a:extLst>
          </p:cNvPr>
          <p:cNvSpPr/>
          <p:nvPr/>
        </p:nvSpPr>
        <p:spPr>
          <a:xfrm>
            <a:off x="2584937" y="1823796"/>
            <a:ext cx="8473395" cy="4893647"/>
          </a:xfrm>
          <a:prstGeom prst="rect">
            <a:avLst/>
          </a:prstGeom>
        </p:spPr>
        <p:txBody>
          <a:bodyPr wrap="square">
            <a:spAutoFit/>
          </a:bodyPr>
          <a:lstStyle/>
          <a:p>
            <a:pPr algn="ctr">
              <a:spcBef>
                <a:spcPct val="0"/>
              </a:spcBef>
              <a:buFontTx/>
              <a:buNone/>
            </a:pPr>
            <a:r>
              <a:rPr lang="hr-HR" altLang="sr-Latn-RS" sz="3200" b="1" dirty="0" err="1">
                <a:solidFill>
                  <a:schemeClr val="accent2"/>
                </a:solidFill>
                <a:effectLst>
                  <a:outerShdw blurRad="38100" dist="38100" dir="2700000" algn="tl">
                    <a:srgbClr val="C0C0C0"/>
                  </a:outerShdw>
                </a:effectLst>
              </a:rPr>
              <a:t>Social</a:t>
            </a:r>
            <a:r>
              <a:rPr lang="hr-HR" altLang="sr-Latn-RS" sz="3200" b="1" dirty="0">
                <a:solidFill>
                  <a:schemeClr val="accent2"/>
                </a:solidFill>
                <a:effectLst>
                  <a:outerShdw blurRad="38100" dist="38100" dir="2700000" algn="tl">
                    <a:srgbClr val="C0C0C0"/>
                  </a:outerShdw>
                </a:effectLst>
              </a:rPr>
              <a:t> </a:t>
            </a:r>
            <a:r>
              <a:rPr lang="hr-HR" altLang="sr-Latn-RS" sz="3200" b="1" dirty="0" err="1">
                <a:solidFill>
                  <a:schemeClr val="accent2"/>
                </a:solidFill>
                <a:effectLst>
                  <a:outerShdw blurRad="38100" dist="38100" dir="2700000" algn="tl">
                    <a:srgbClr val="C0C0C0"/>
                  </a:outerShdw>
                </a:effectLst>
              </a:rPr>
              <a:t>programme</a:t>
            </a:r>
            <a:r>
              <a:rPr lang="hr-HR" altLang="sr-Latn-RS" sz="3200" b="1" dirty="0">
                <a:solidFill>
                  <a:schemeClr val="accent2"/>
                </a:solidFill>
                <a:effectLst>
                  <a:outerShdw blurRad="38100" dist="38100" dir="2700000" algn="tl">
                    <a:srgbClr val="C0C0C0"/>
                  </a:outerShdw>
                </a:effectLst>
              </a:rPr>
              <a:t> </a:t>
            </a:r>
          </a:p>
          <a:p>
            <a:pPr algn="ctr">
              <a:spcBef>
                <a:spcPct val="0"/>
              </a:spcBef>
              <a:buFontTx/>
              <a:buNone/>
            </a:pPr>
            <a:endParaRPr lang="hr-HR" altLang="sr-Latn-RS" sz="3200" b="1" dirty="0">
              <a:solidFill>
                <a:schemeClr val="accent2"/>
              </a:solidFill>
              <a:effectLst>
                <a:outerShdw blurRad="38100" dist="38100" dir="2700000" algn="tl">
                  <a:srgbClr val="C0C0C0"/>
                </a:outerShdw>
              </a:effectLst>
            </a:endParaRPr>
          </a:p>
          <a:p>
            <a:pPr algn="ctr">
              <a:spcBef>
                <a:spcPct val="0"/>
              </a:spcBef>
              <a:buFontTx/>
              <a:buNone/>
            </a:pPr>
            <a:endParaRPr lang="hr-HR" altLang="sr-Latn-RS" sz="3200" b="1" dirty="0">
              <a:solidFill>
                <a:schemeClr val="accent2"/>
              </a:solidFill>
              <a:effectLst>
                <a:outerShdw blurRad="38100" dist="38100" dir="2700000" algn="tl">
                  <a:srgbClr val="C0C0C0"/>
                </a:outerShdw>
              </a:effectLst>
            </a:endParaRPr>
          </a:p>
          <a:p>
            <a:pPr algn="ctr">
              <a:spcBef>
                <a:spcPct val="0"/>
              </a:spcBef>
              <a:buFontTx/>
              <a:buNone/>
            </a:pPr>
            <a:r>
              <a:rPr lang="en-US" altLang="sr-Latn-RS" sz="1200" b="1" dirty="0">
                <a:solidFill>
                  <a:schemeClr val="tx2"/>
                </a:solidFill>
                <a:effectLst>
                  <a:outerShdw blurRad="38100" dist="38100" dir="2700000" algn="tl">
                    <a:srgbClr val="C0C0C0"/>
                  </a:outerShdw>
                </a:effectLst>
              </a:rPr>
              <a:t> </a:t>
            </a:r>
            <a:endParaRPr lang="hr-HR" altLang="sr-Latn-RS" sz="1200" dirty="0">
              <a:solidFill>
                <a:schemeClr val="tx2"/>
              </a:solidFill>
            </a:endParaRPr>
          </a:p>
          <a:p>
            <a:pPr algn="just">
              <a:spcBef>
                <a:spcPct val="0"/>
              </a:spcBef>
              <a:buFontTx/>
              <a:buNone/>
            </a:pPr>
            <a:r>
              <a:rPr lang="hr-HR" altLang="sr-Latn-RS" sz="1200" dirty="0">
                <a:solidFill>
                  <a:schemeClr val="bg1"/>
                </a:solidFill>
              </a:rPr>
              <a:t>T</a:t>
            </a:r>
            <a:r>
              <a:rPr lang="en-US" altLang="sr-Latn-RS" sz="1200" dirty="0">
                <a:solidFill>
                  <a:schemeClr val="bg1"/>
                </a:solidFill>
              </a:rPr>
              <a:t>he eternally green islet of romantic beauty, positioned right off the coast of Dubrovnik is a true oasis of peace, and one of the most attractive excursion sights for residents of Dubrovnik and its visitors. With its maintained bathing sites and bays, view of the sunny open sea, extensive pine woods, lush subtropical vegetation, and with its old Benedictine monastery and walking trails along the shaded alleys, the islet gives an unforgettable impression.</a:t>
            </a:r>
            <a:endParaRPr lang="hr-HR" altLang="sr-Latn-RS" sz="1200" dirty="0">
              <a:solidFill>
                <a:schemeClr val="bg1"/>
              </a:solidFill>
            </a:endParaRPr>
          </a:p>
          <a:p>
            <a:pPr algn="just">
              <a:spcBef>
                <a:spcPct val="0"/>
              </a:spcBef>
              <a:buFontTx/>
              <a:buNone/>
            </a:pPr>
            <a:endParaRPr lang="en-US" altLang="sr-Latn-RS" sz="1200" dirty="0">
              <a:solidFill>
                <a:schemeClr val="bg1"/>
              </a:solidFill>
            </a:endParaRPr>
          </a:p>
          <a:p>
            <a:pPr algn="just">
              <a:spcBef>
                <a:spcPct val="0"/>
              </a:spcBef>
              <a:buFontTx/>
              <a:buNone/>
            </a:pPr>
            <a:r>
              <a:rPr lang="en-US" altLang="sr-Latn-RS" sz="1200" dirty="0">
                <a:solidFill>
                  <a:schemeClr val="bg1"/>
                </a:solidFill>
              </a:rPr>
              <a:t>In the bosom of the fragrant park is the former Benedictine monastery (from the 12th century), closed down during Napoleon's occupation. Later, the monastery and the islet as a whole came into possession of the Habsburg Archduke Maximilian and became his summer residence in 1859. Maximilian renovated the monastery in the neo-Gothic style and built a castle in the shape of a tower. Following Maximilian's tragic death in Mexico, the islet changed hands several times, and today is a protected nature park.</a:t>
            </a:r>
          </a:p>
          <a:p>
            <a:pPr algn="just">
              <a:spcBef>
                <a:spcPct val="0"/>
              </a:spcBef>
              <a:buFontTx/>
              <a:buNone/>
            </a:pPr>
            <a:r>
              <a:rPr lang="en-US" altLang="sr-Latn-RS" sz="1200" dirty="0">
                <a:solidFill>
                  <a:schemeClr val="bg1"/>
                </a:solidFill>
              </a:rPr>
              <a:t>During the French occupation, the French erected a citadel called "Fort Royal" at the highest point on the island, which is a lookout point today, offering the loveliest view of </a:t>
            </a:r>
            <a:r>
              <a:rPr lang="en-US" altLang="sr-Latn-RS" sz="1200" dirty="0" err="1">
                <a:solidFill>
                  <a:schemeClr val="bg1"/>
                </a:solidFill>
              </a:rPr>
              <a:t>Lokrum</a:t>
            </a:r>
            <a:r>
              <a:rPr lang="en-US" altLang="sr-Latn-RS" sz="1200" dirty="0">
                <a:solidFill>
                  <a:schemeClr val="bg1"/>
                </a:solidFill>
              </a:rPr>
              <a:t> and the whole of Dubrovnik.</a:t>
            </a:r>
          </a:p>
          <a:p>
            <a:pPr algn="just">
              <a:spcBef>
                <a:spcPct val="0"/>
              </a:spcBef>
              <a:buFontTx/>
              <a:buNone/>
            </a:pPr>
            <a:r>
              <a:rPr lang="en-US" altLang="sr-Latn-RS" sz="1200" dirty="0">
                <a:solidFill>
                  <a:schemeClr val="bg1"/>
                </a:solidFill>
              </a:rPr>
              <a:t>A special attraction on </a:t>
            </a:r>
            <a:r>
              <a:rPr lang="en-US" altLang="sr-Latn-RS" sz="1200" dirty="0" err="1">
                <a:solidFill>
                  <a:schemeClr val="bg1"/>
                </a:solidFill>
              </a:rPr>
              <a:t>Lokrum</a:t>
            </a:r>
            <a:r>
              <a:rPr lang="en-US" altLang="sr-Latn-RS" sz="1200" dirty="0">
                <a:solidFill>
                  <a:schemeClr val="bg1"/>
                </a:solidFill>
              </a:rPr>
              <a:t> is its small lake, called the "dead sea". The castle today is home to the Biological Institute of the Croatian Academy of Arts and Sciences and the Natural Sciences Museum, with its valuable collections and memorial collection of world renowned Dubrovnik mathematician, atomist and astronomer</a:t>
            </a:r>
            <a:r>
              <a:rPr lang="hr-HR" altLang="sr-Latn-RS" sz="1200" dirty="0">
                <a:solidFill>
                  <a:schemeClr val="bg1"/>
                </a:solidFill>
              </a:rPr>
              <a:t> </a:t>
            </a:r>
            <a:r>
              <a:rPr lang="en-US" altLang="sr-Latn-RS" sz="1200" dirty="0" err="1">
                <a:solidFill>
                  <a:schemeClr val="bg1"/>
                </a:solidFill>
              </a:rPr>
              <a:t>Ruđer</a:t>
            </a:r>
            <a:r>
              <a:rPr lang="en-US" altLang="sr-Latn-RS" sz="1200" dirty="0">
                <a:solidFill>
                  <a:schemeClr val="bg1"/>
                </a:solidFill>
              </a:rPr>
              <a:t> </a:t>
            </a:r>
            <a:r>
              <a:rPr lang="en-US" altLang="sr-Latn-RS" sz="1200" dirty="0" err="1">
                <a:solidFill>
                  <a:schemeClr val="bg1"/>
                </a:solidFill>
              </a:rPr>
              <a:t>Bošković</a:t>
            </a:r>
            <a:r>
              <a:rPr lang="en-US" altLang="sr-Latn-RS" sz="1200" dirty="0">
                <a:solidFill>
                  <a:schemeClr val="bg1"/>
                </a:solidFill>
              </a:rPr>
              <a:t> (18th century). Transport to </a:t>
            </a:r>
            <a:r>
              <a:rPr lang="en-US" altLang="sr-Latn-RS" sz="1200" dirty="0" err="1">
                <a:solidFill>
                  <a:schemeClr val="bg1"/>
                </a:solidFill>
              </a:rPr>
              <a:t>Lokrum</a:t>
            </a:r>
            <a:r>
              <a:rPr lang="en-US" altLang="sr-Latn-RS" sz="1200" dirty="0">
                <a:solidFill>
                  <a:schemeClr val="bg1"/>
                </a:solidFill>
              </a:rPr>
              <a:t> is organized via tourist boats from the Dubrovnik old town port.</a:t>
            </a:r>
            <a:endParaRPr lang="en-US" altLang="sr-Latn-RS" sz="1200" b="1" dirty="0">
              <a:solidFill>
                <a:schemeClr val="bg1"/>
              </a:solidFill>
              <a:effectLst>
                <a:outerShdw blurRad="38100" dist="38100" dir="2700000" algn="tl">
                  <a:srgbClr val="C0C0C0"/>
                </a:outerShdw>
              </a:effectLst>
            </a:endParaRPr>
          </a:p>
        </p:txBody>
      </p:sp>
      <p:pic>
        <p:nvPicPr>
          <p:cNvPr id="15" name="Picture 14">
            <a:extLst>
              <a:ext uri="{FF2B5EF4-FFF2-40B4-BE49-F238E27FC236}">
                <a16:creationId xmlns:a16="http://schemas.microsoft.com/office/drawing/2014/main" id="{2594A3F3-442D-403B-94FB-E8CA2026E2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7315" y="2226221"/>
            <a:ext cx="1714525" cy="10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rc_mi" descr="Slikovni rezultat za lokrum otok">
            <a:hlinkClick r:id="rId5"/>
            <a:extLst>
              <a:ext uri="{FF2B5EF4-FFF2-40B4-BE49-F238E27FC236}">
                <a16:creationId xmlns:a16="http://schemas.microsoft.com/office/drawing/2014/main" id="{4E859CA5-073E-4A7F-B7B8-93E7ADA99F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607" y="3800163"/>
            <a:ext cx="1679755" cy="1167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Game of Thrones and Lokrum Island - 3 Hour Tour from Dubrovnik |  HAPPYtoVISIT.com">
            <a:extLst>
              <a:ext uri="{FF2B5EF4-FFF2-40B4-BE49-F238E27FC236}">
                <a16:creationId xmlns:a16="http://schemas.microsoft.com/office/drawing/2014/main" id="{3549957C-B8E3-4371-AFFF-26A0887854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316" y="5301761"/>
            <a:ext cx="1744532" cy="128379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okrum island - What to see and do - Dubrovnik - Visit Croatia">
            <a:extLst>
              <a:ext uri="{FF2B5EF4-FFF2-40B4-BE49-F238E27FC236}">
                <a16:creationId xmlns:a16="http://schemas.microsoft.com/office/drawing/2014/main" id="{4535C52D-42EE-47EC-9E6C-AC5B97896B7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0" y="2401293"/>
            <a:ext cx="2043125" cy="1067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329840"/>
      </p:ext>
    </p:extLst>
  </p:cSld>
  <p:clrMapOvr>
    <a:masterClrMapping/>
  </p:clrMapOvr>
  <mc:AlternateContent xmlns:mc="http://schemas.openxmlformats.org/markup-compatibility/2006" xmlns:p159="http://schemas.microsoft.com/office/powerpoint/2015/09/main">
    <mc:Choice Requires="p159">
      <p:transition spd="slow" advClick="0" advTm="0">
        <p159:morph option="byWord"/>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a:stretch>
        </a:blipFill>
        <a:effectLst/>
      </p:bgPr>
    </p:bg>
    <p:spTree>
      <p:nvGrpSpPr>
        <p:cNvPr id="1" name=""/>
        <p:cNvGrpSpPr/>
        <p:nvPr/>
      </p:nvGrpSpPr>
      <p:grpSpPr>
        <a:xfrm>
          <a:off x="0" y="0"/>
          <a:ext cx="0" cy="0"/>
          <a:chOff x="0" y="0"/>
          <a:chExt cx="0" cy="0"/>
        </a:xfrm>
      </p:grpSpPr>
      <p:sp>
        <p:nvSpPr>
          <p:cNvPr id="9" name="trans-delay"/>
          <p:cNvSpPr/>
          <p:nvPr/>
        </p:nvSpPr>
        <p:spPr>
          <a:xfrm>
            <a:off x="-1270500" y="0"/>
            <a:ext cx="1080000" cy="540000"/>
          </a:xfrm>
          <a:prstGeom prst="rect">
            <a:avLst/>
          </a:prstGeom>
          <a:solidFill>
            <a:srgbClr val="33333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FFFFFF"/>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C13966C-3FFE-4F3E-BFB8-A75055EAC2EB}"/>
              </a:ext>
            </a:extLst>
          </p:cNvPr>
          <p:cNvSpPr/>
          <p:nvPr/>
        </p:nvSpPr>
        <p:spPr>
          <a:xfrm>
            <a:off x="0" y="0"/>
            <a:ext cx="6856534" cy="1754326"/>
          </a:xfrm>
          <a:prstGeom prst="rect">
            <a:avLst/>
          </a:prstGeom>
        </p:spPr>
        <p:txBody>
          <a:bodyPr wrap="square">
            <a:spAutoFit/>
          </a:bodyPr>
          <a:lstStyle/>
          <a:p>
            <a:pPr algn="ctr" eaLnBrk="0" fontAlgn="base" hangingPunct="0">
              <a:spcBef>
                <a:spcPct val="0"/>
              </a:spcBef>
              <a:spcAft>
                <a:spcPct val="0"/>
              </a:spcAft>
              <a:defRPr/>
            </a:pPr>
            <a:r>
              <a:rPr lang="hr-HR" sz="2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SUMMER SCHOOL FOR STUDENTS </a:t>
            </a:r>
          </a:p>
          <a:p>
            <a:pPr algn="ctr" eaLnBrk="0" fontAlgn="base" hangingPunct="0">
              <a:spcBef>
                <a:spcPct val="0"/>
              </a:spcBef>
              <a:spcAft>
                <a:spcPct val="0"/>
              </a:spcAft>
              <a:defRPr/>
            </a:pPr>
            <a:r>
              <a:rPr lang="hr-HR" sz="2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„ZOONOSES”</a:t>
            </a:r>
          </a:p>
          <a:p>
            <a:pPr algn="ctr" eaLnBrk="0" fontAlgn="base" hangingPunct="0">
              <a:spcBef>
                <a:spcPct val="0"/>
              </a:spcBef>
              <a:spcAft>
                <a:spcPct val="0"/>
              </a:spcAft>
              <a:defRPr/>
            </a:pPr>
            <a:r>
              <a:rPr lang="hr-HR" b="1" i="1" dirty="0">
                <a:ln w="6600">
                  <a:solidFill>
                    <a:schemeClr val="accent2"/>
                  </a:solidFill>
                  <a:prstDash val="solid"/>
                </a:ln>
                <a:solidFill>
                  <a:srgbClr val="FFFFFF"/>
                </a:solidFill>
                <a:effectLst>
                  <a:outerShdw dist="38100" dir="2700000" algn="tl" rotWithShape="0">
                    <a:schemeClr val="accent2"/>
                  </a:outerShdw>
                </a:effectLst>
              </a:rPr>
              <a:t>   </a:t>
            </a:r>
            <a:r>
              <a:rPr lang="hr-HR" sz="1050" b="1" i="1" dirty="0">
                <a:ln w="6600">
                  <a:solidFill>
                    <a:schemeClr val="accent2"/>
                  </a:solidFill>
                  <a:prstDash val="solid"/>
                </a:ln>
                <a:solidFill>
                  <a:srgbClr val="FFFFFF"/>
                </a:solidFill>
                <a:effectLst>
                  <a:outerShdw dist="38100" dir="2700000" algn="tl" rotWithShape="0">
                    <a:schemeClr val="accent2"/>
                  </a:outerShdw>
                </a:effectLst>
              </a:rPr>
              <a:t>   </a:t>
            </a:r>
            <a:r>
              <a:rPr lang="hr-HR" b="1" i="1" dirty="0">
                <a:ln w="6600">
                  <a:solidFill>
                    <a:schemeClr val="accent2"/>
                  </a:solidFill>
                  <a:prstDash val="solid"/>
                </a:ln>
                <a:solidFill>
                  <a:srgbClr val="FFFFFF"/>
                </a:solidFill>
                <a:effectLst>
                  <a:outerShdw dist="38100" dir="2700000" algn="tl" rotWithShape="0">
                    <a:schemeClr val="accent2"/>
                  </a:outerShdw>
                </a:effectLst>
              </a:rPr>
              <a:t>                </a:t>
            </a:r>
          </a:p>
          <a:p>
            <a:pPr algn="ctr" eaLnBrk="0" fontAlgn="base" hangingPunct="0">
              <a:spcBef>
                <a:spcPct val="0"/>
              </a:spcBef>
              <a:spcAft>
                <a:spcPct val="0"/>
              </a:spcAft>
              <a:defRPr/>
            </a:pPr>
            <a:r>
              <a:rPr lang="hr-HR" b="1" i="1" dirty="0">
                <a:ln w="6600">
                  <a:solidFill>
                    <a:schemeClr val="accent2"/>
                  </a:solidFill>
                  <a:prstDash val="solid"/>
                </a:ln>
                <a:solidFill>
                  <a:srgbClr val="FFFFFF"/>
                </a:solidFill>
                <a:effectLst>
                  <a:outerShdw dist="38100" dir="2700000" algn="tl" rotWithShape="0">
                    <a:schemeClr val="accent2"/>
                  </a:outerShdw>
                </a:effectLst>
              </a:rPr>
              <a:t>            </a:t>
            </a:r>
            <a:r>
              <a:rPr lang="hr-HR" sz="1600"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25</a:t>
            </a:r>
            <a:r>
              <a:rPr lang="hr-HR" sz="1600" b="1" i="1" baseline="30000"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th </a:t>
            </a:r>
            <a:r>
              <a:rPr lang="hr-HR" sz="1600"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29</a:t>
            </a:r>
            <a:r>
              <a:rPr lang="hr-HR" sz="1600" b="1" i="1" baseline="30000"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th</a:t>
            </a:r>
            <a:r>
              <a:rPr lang="hr-HR" sz="1600"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April 2022 </a:t>
            </a:r>
          </a:p>
          <a:p>
            <a:pPr algn="ctr" eaLnBrk="0" fontAlgn="base" hangingPunct="0">
              <a:spcBef>
                <a:spcPct val="0"/>
              </a:spcBef>
              <a:spcAft>
                <a:spcPct val="0"/>
              </a:spcAft>
              <a:defRPr/>
            </a:pPr>
            <a:r>
              <a:rPr lang="hr-HR" sz="1600" b="1" i="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Dubrovnik, Croatia</a:t>
            </a:r>
            <a:endParaRPr lang="hr-HR" sz="1600" dirty="0"/>
          </a:p>
        </p:txBody>
      </p:sp>
      <p:sp>
        <p:nvSpPr>
          <p:cNvPr id="5" name="Rectangle 4">
            <a:extLst>
              <a:ext uri="{FF2B5EF4-FFF2-40B4-BE49-F238E27FC236}">
                <a16:creationId xmlns:a16="http://schemas.microsoft.com/office/drawing/2014/main" id="{88ABE263-5A32-470E-A901-CBF5F3E271DC}"/>
              </a:ext>
            </a:extLst>
          </p:cNvPr>
          <p:cNvSpPr/>
          <p:nvPr/>
        </p:nvSpPr>
        <p:spPr>
          <a:xfrm>
            <a:off x="6096000" y="1877967"/>
            <a:ext cx="6096000" cy="3893374"/>
          </a:xfrm>
          <a:prstGeom prst="rect">
            <a:avLst/>
          </a:prstGeom>
        </p:spPr>
        <p:txBody>
          <a:bodyPr>
            <a:spAutoFit/>
          </a:bodyPr>
          <a:lstStyle/>
          <a:p>
            <a:pPr>
              <a:defRPr/>
            </a:pPr>
            <a:endParaRPr lang="hr-HR" sz="700" dirty="0">
              <a:solidFill>
                <a:schemeClr val="tx2"/>
              </a:solidFill>
            </a:endParaRPr>
          </a:p>
          <a:p>
            <a:pPr algn="ctr">
              <a:defRPr/>
            </a:pPr>
            <a:r>
              <a:rPr lang="en-GB" sz="2000" b="1" dirty="0">
                <a:solidFill>
                  <a:schemeClr val="bg1"/>
                </a:solidFill>
              </a:rPr>
              <a:t>Prof Alen Slavica, DVM, MSc, PhD, </a:t>
            </a:r>
            <a:endParaRPr lang="en-US" sz="2000" b="1" dirty="0">
              <a:solidFill>
                <a:schemeClr val="bg1"/>
              </a:solidFill>
            </a:endParaRPr>
          </a:p>
          <a:p>
            <a:pPr algn="ctr">
              <a:defRPr/>
            </a:pPr>
            <a:r>
              <a:rPr lang="en-GB" sz="2000" b="1" dirty="0">
                <a:solidFill>
                  <a:schemeClr val="bg1"/>
                </a:solidFill>
              </a:rPr>
              <a:t>Faculty of Veterinary Medicine </a:t>
            </a:r>
            <a:endParaRPr lang="en-US" sz="2000" b="1" dirty="0">
              <a:solidFill>
                <a:schemeClr val="bg1"/>
              </a:solidFill>
            </a:endParaRPr>
          </a:p>
          <a:p>
            <a:pPr algn="ctr">
              <a:defRPr/>
            </a:pPr>
            <a:r>
              <a:rPr lang="en-GB" sz="2000" b="1" dirty="0">
                <a:solidFill>
                  <a:schemeClr val="bg1"/>
                </a:solidFill>
              </a:rPr>
              <a:t>University of Zagreb </a:t>
            </a:r>
            <a:endParaRPr lang="en-US" sz="2000" b="1" dirty="0">
              <a:solidFill>
                <a:schemeClr val="bg1"/>
              </a:solidFill>
            </a:endParaRPr>
          </a:p>
          <a:p>
            <a:pPr algn="ctr">
              <a:defRPr/>
            </a:pPr>
            <a:r>
              <a:rPr lang="hr-HR" sz="2000" b="1" dirty="0">
                <a:solidFill>
                  <a:schemeClr val="bg1"/>
                </a:solidFill>
              </a:rPr>
              <a:t>Vjekoslav </a:t>
            </a:r>
            <a:r>
              <a:rPr lang="en-GB" sz="2000" b="1" dirty="0" err="1">
                <a:solidFill>
                  <a:schemeClr val="bg1"/>
                </a:solidFill>
              </a:rPr>
              <a:t>Heinzel</a:t>
            </a:r>
            <a:r>
              <a:rPr lang="hr-HR" sz="2000" b="1" dirty="0">
                <a:solidFill>
                  <a:schemeClr val="bg1"/>
                </a:solidFill>
              </a:rPr>
              <a:t> str.</a:t>
            </a:r>
            <a:r>
              <a:rPr lang="en-GB" sz="2000" b="1" dirty="0">
                <a:solidFill>
                  <a:schemeClr val="bg1"/>
                </a:solidFill>
              </a:rPr>
              <a:t> 55</a:t>
            </a:r>
            <a:endParaRPr lang="en-US" sz="2000" b="1" dirty="0">
              <a:solidFill>
                <a:schemeClr val="bg1"/>
              </a:solidFill>
            </a:endParaRPr>
          </a:p>
          <a:p>
            <a:pPr algn="ctr">
              <a:defRPr/>
            </a:pPr>
            <a:r>
              <a:rPr lang="en-GB" sz="2000" b="1" dirty="0">
                <a:solidFill>
                  <a:schemeClr val="bg1"/>
                </a:solidFill>
              </a:rPr>
              <a:t>10 000 Zagreb</a:t>
            </a:r>
            <a:r>
              <a:rPr lang="hr-HR" sz="2000" b="1" dirty="0">
                <a:solidFill>
                  <a:schemeClr val="bg1"/>
                </a:solidFill>
              </a:rPr>
              <a:t> -</a:t>
            </a:r>
            <a:r>
              <a:rPr lang="en-GB" sz="2000" b="1" dirty="0">
                <a:solidFill>
                  <a:schemeClr val="bg1"/>
                </a:solidFill>
              </a:rPr>
              <a:t>Croatia</a:t>
            </a:r>
            <a:endParaRPr lang="en-US" sz="2000" b="1" dirty="0">
              <a:solidFill>
                <a:schemeClr val="bg1"/>
              </a:solidFill>
            </a:endParaRPr>
          </a:p>
          <a:p>
            <a:pPr algn="ctr">
              <a:defRPr/>
            </a:pPr>
            <a:r>
              <a:rPr lang="en-GB" sz="2000" b="1" dirty="0">
                <a:solidFill>
                  <a:schemeClr val="bg1"/>
                </a:solidFill>
              </a:rPr>
              <a:t>Tel: +385 1 2390 156; </a:t>
            </a:r>
            <a:r>
              <a:rPr lang="hr-HR" sz="2000" b="1" dirty="0">
                <a:solidFill>
                  <a:schemeClr val="bg1"/>
                </a:solidFill>
              </a:rPr>
              <a:t>        </a:t>
            </a:r>
            <a:r>
              <a:rPr lang="en-GB" sz="2000" b="1" dirty="0">
                <a:solidFill>
                  <a:schemeClr val="bg1"/>
                </a:solidFill>
              </a:rPr>
              <a:t>+385 1 2390 260</a:t>
            </a:r>
            <a:endParaRPr lang="en-US" sz="2000" b="1" dirty="0">
              <a:solidFill>
                <a:schemeClr val="bg1"/>
              </a:solidFill>
            </a:endParaRPr>
          </a:p>
          <a:p>
            <a:pPr algn="ctr">
              <a:defRPr/>
            </a:pPr>
            <a:r>
              <a:rPr lang="en-GB" sz="2000" b="1" dirty="0">
                <a:solidFill>
                  <a:schemeClr val="bg1"/>
                </a:solidFill>
              </a:rPr>
              <a:t>Mobile: +385 91 5590 758; +385 91 2390 260</a:t>
            </a:r>
            <a:endParaRPr lang="en-US" sz="2000" b="1" dirty="0">
              <a:solidFill>
                <a:schemeClr val="bg1"/>
              </a:solidFill>
            </a:endParaRPr>
          </a:p>
          <a:p>
            <a:pPr algn="ctr">
              <a:defRPr/>
            </a:pPr>
            <a:r>
              <a:rPr lang="hr-HR" sz="2000" b="1" dirty="0">
                <a:solidFill>
                  <a:schemeClr val="bg1"/>
                </a:solidFill>
              </a:rPr>
              <a:t>E-m</a:t>
            </a:r>
            <a:r>
              <a:rPr lang="en-GB" sz="2000" b="1" dirty="0">
                <a:solidFill>
                  <a:schemeClr val="bg1"/>
                </a:solidFill>
              </a:rPr>
              <a:t>ail: </a:t>
            </a:r>
            <a:r>
              <a:rPr lang="en-GB" sz="2000" b="1" u="sng" dirty="0">
                <a:solidFill>
                  <a:schemeClr val="bg1"/>
                </a:solidFill>
              </a:rPr>
              <a:t>slavica@vef.hr</a:t>
            </a:r>
            <a:endParaRPr lang="hr-HR" sz="2000" b="1" u="sng" dirty="0">
              <a:solidFill>
                <a:schemeClr val="bg1"/>
              </a:solidFill>
            </a:endParaRPr>
          </a:p>
          <a:p>
            <a:pPr algn="ctr">
              <a:defRPr/>
            </a:pPr>
            <a:r>
              <a:rPr lang="hr-HR" sz="2000" b="1" dirty="0">
                <a:solidFill>
                  <a:schemeClr val="bg1"/>
                </a:solidFill>
              </a:rPr>
              <a:t>            </a:t>
            </a:r>
            <a:r>
              <a:rPr lang="hr-HR" sz="2000" b="1" u="sng" dirty="0">
                <a:solidFill>
                  <a:schemeClr val="bg1"/>
                </a:solidFill>
              </a:rPr>
              <a:t> rpurgar@vef.hr</a:t>
            </a:r>
            <a:endParaRPr lang="en-US" sz="2000" b="1" dirty="0">
              <a:solidFill>
                <a:schemeClr val="bg1"/>
              </a:solidFill>
            </a:endParaRPr>
          </a:p>
          <a:p>
            <a:pPr algn="ctr">
              <a:defRPr/>
            </a:pPr>
            <a:endParaRPr lang="hr-HR" sz="2000" b="1" dirty="0">
              <a:solidFill>
                <a:schemeClr val="bg1"/>
              </a:solidFill>
            </a:endParaRPr>
          </a:p>
          <a:p>
            <a:pPr algn="ctr">
              <a:defRPr/>
            </a:pPr>
            <a:r>
              <a:rPr lang="en-GB" sz="2000" b="1" dirty="0">
                <a:solidFill>
                  <a:schemeClr val="bg1"/>
                </a:solidFill>
              </a:rPr>
              <a:t>Web:  </a:t>
            </a:r>
            <a:r>
              <a:rPr lang="hr-HR" u="sng" dirty="0">
                <a:solidFill>
                  <a:schemeClr val="bg1"/>
                </a:solidFill>
                <a:hlinkClick r:id="rId4">
                  <a:extLst>
                    <a:ext uri="{A12FA001-AC4F-418D-AE19-62706E023703}">
                      <ahyp:hlinkClr xmlns:ahyp="http://schemas.microsoft.com/office/drawing/2018/hyperlinkcolor" val="tx"/>
                    </a:ext>
                  </a:extLst>
                </a:hlinkClick>
              </a:rPr>
              <a:t>www.vef.unizg.hr/szd2022</a:t>
            </a:r>
            <a:endParaRPr lang="hr-HR" dirty="0">
              <a:solidFill>
                <a:schemeClr val="bg1"/>
              </a:solidFill>
            </a:endParaRPr>
          </a:p>
          <a:p>
            <a:pPr algn="ctr">
              <a:defRPr/>
            </a:pPr>
            <a:endParaRPr lang="en-US" sz="2000" b="1" dirty="0">
              <a:solidFill>
                <a:schemeClr val="bg1"/>
              </a:solidFill>
            </a:endParaRPr>
          </a:p>
        </p:txBody>
      </p:sp>
      <p:sp>
        <p:nvSpPr>
          <p:cNvPr id="6" name="Rectangle 5">
            <a:extLst>
              <a:ext uri="{FF2B5EF4-FFF2-40B4-BE49-F238E27FC236}">
                <a16:creationId xmlns:a16="http://schemas.microsoft.com/office/drawing/2014/main" id="{C558C75E-2D28-45BF-A4B9-AFBF6792C9A8}"/>
              </a:ext>
            </a:extLst>
          </p:cNvPr>
          <p:cNvSpPr/>
          <p:nvPr/>
        </p:nvSpPr>
        <p:spPr>
          <a:xfrm>
            <a:off x="5027535" y="4453052"/>
            <a:ext cx="1621115" cy="646331"/>
          </a:xfrm>
          <a:prstGeom prst="rect">
            <a:avLst/>
          </a:prstGeom>
        </p:spPr>
        <p:txBody>
          <a:bodyPr wrap="square">
            <a:spAutoFit/>
          </a:bodyPr>
          <a:lstStyle/>
          <a:p>
            <a:r>
              <a:rPr lang="hr-HR" b="1" dirty="0">
                <a:solidFill>
                  <a:schemeClr val="bg1"/>
                </a:solidFill>
                <a:effectLst>
                  <a:outerShdw blurRad="38100" dist="38100" dir="2700000" algn="tl">
                    <a:srgbClr val="000000">
                      <a:alpha val="43137"/>
                    </a:srgbClr>
                  </a:outerShdw>
                </a:effectLst>
              </a:rPr>
              <a:t>      </a:t>
            </a:r>
            <a:r>
              <a:rPr lang="en-GB" b="1" dirty="0">
                <a:solidFill>
                  <a:schemeClr val="bg1"/>
                </a:solidFill>
                <a:effectLst>
                  <a:outerShdw blurRad="38100" dist="38100" dir="2700000" algn="tl">
                    <a:srgbClr val="000000">
                      <a:alpha val="43137"/>
                    </a:srgbClr>
                  </a:outerShdw>
                </a:effectLst>
              </a:rPr>
              <a:t>Prof </a:t>
            </a:r>
            <a:endParaRPr lang="hr-HR" b="1" dirty="0">
              <a:solidFill>
                <a:schemeClr val="bg1"/>
              </a:solidFill>
              <a:effectLst>
                <a:outerShdw blurRad="38100" dist="38100" dir="2700000" algn="tl">
                  <a:srgbClr val="000000">
                    <a:alpha val="43137"/>
                  </a:srgbClr>
                </a:outerShdw>
              </a:effectLst>
            </a:endParaRPr>
          </a:p>
          <a:p>
            <a:r>
              <a:rPr lang="en-GB" b="1" dirty="0">
                <a:solidFill>
                  <a:schemeClr val="bg1"/>
                </a:solidFill>
                <a:effectLst>
                  <a:outerShdw blurRad="38100" dist="38100" dir="2700000" algn="tl">
                    <a:srgbClr val="000000">
                      <a:alpha val="43137"/>
                    </a:srgbClr>
                  </a:outerShdw>
                </a:effectLst>
              </a:rPr>
              <a:t>Alen Slavica</a:t>
            </a:r>
            <a:endParaRPr lang="hr-HR" dirty="0"/>
          </a:p>
        </p:txBody>
      </p:sp>
      <p:pic>
        <p:nvPicPr>
          <p:cNvPr id="11" name="Picture 10">
            <a:extLst>
              <a:ext uri="{FF2B5EF4-FFF2-40B4-BE49-F238E27FC236}">
                <a16:creationId xmlns:a16="http://schemas.microsoft.com/office/drawing/2014/main" id="{FF1EC181-4133-4ED1-BD34-618C6BDB4C9F}"/>
              </a:ext>
            </a:extLst>
          </p:cNvPr>
          <p:cNvPicPr>
            <a:picLocks noChangeAspect="1"/>
          </p:cNvPicPr>
          <p:nvPr/>
        </p:nvPicPr>
        <p:blipFill>
          <a:blip r:embed="rId5"/>
          <a:stretch>
            <a:fillRect/>
          </a:stretch>
        </p:blipFill>
        <p:spPr>
          <a:xfrm>
            <a:off x="7294038" y="1086659"/>
            <a:ext cx="3699924" cy="675488"/>
          </a:xfrm>
          <a:prstGeom prst="rect">
            <a:avLst/>
          </a:prstGeom>
        </p:spPr>
      </p:pic>
      <p:sp>
        <p:nvSpPr>
          <p:cNvPr id="7" name="Rectangle 6">
            <a:extLst>
              <a:ext uri="{FF2B5EF4-FFF2-40B4-BE49-F238E27FC236}">
                <a16:creationId xmlns:a16="http://schemas.microsoft.com/office/drawing/2014/main" id="{40445561-193D-48C0-ABCD-270BEB332F7E}"/>
              </a:ext>
            </a:extLst>
          </p:cNvPr>
          <p:cNvSpPr/>
          <p:nvPr/>
        </p:nvSpPr>
        <p:spPr>
          <a:xfrm>
            <a:off x="60425" y="2720524"/>
            <a:ext cx="5655267" cy="646331"/>
          </a:xfrm>
          <a:prstGeom prst="rect">
            <a:avLst/>
          </a:prstGeom>
        </p:spPr>
        <p:txBody>
          <a:bodyPr wrap="none">
            <a:spAutoFit/>
          </a:bodyPr>
          <a:lstStyle/>
          <a:p>
            <a:pPr algn="ctr">
              <a:defRPr/>
            </a:pPr>
            <a:r>
              <a:rPr lang="hr-HR" sz="3600" b="1" dirty="0" err="1">
                <a:solidFill>
                  <a:schemeClr val="accent2"/>
                </a:solidFill>
                <a:effectLst>
                  <a:outerShdw blurRad="38100" dist="38100" dir="2700000" algn="tl">
                    <a:srgbClr val="000000">
                      <a:alpha val="43137"/>
                    </a:srgbClr>
                  </a:outerShdw>
                </a:effectLst>
              </a:rPr>
              <a:t>Additional</a:t>
            </a:r>
            <a:r>
              <a:rPr lang="hr-HR" sz="3600" b="1" dirty="0">
                <a:solidFill>
                  <a:schemeClr val="accent2"/>
                </a:solidFill>
                <a:effectLst>
                  <a:outerShdw blurRad="38100" dist="38100" dir="2700000" algn="tl">
                    <a:srgbClr val="000000">
                      <a:alpha val="43137"/>
                    </a:srgbClr>
                  </a:outerShdw>
                </a:effectLst>
              </a:rPr>
              <a:t> </a:t>
            </a:r>
            <a:r>
              <a:rPr lang="hr-HR" sz="3600" b="1" dirty="0" err="1">
                <a:solidFill>
                  <a:schemeClr val="accent2"/>
                </a:solidFill>
                <a:effectLst>
                  <a:outerShdw blurRad="38100" dist="38100" dir="2700000" algn="tl">
                    <a:srgbClr val="000000">
                      <a:alpha val="43137"/>
                    </a:srgbClr>
                  </a:outerShdw>
                </a:effectLst>
              </a:rPr>
              <a:t>information</a:t>
            </a:r>
            <a:r>
              <a:rPr lang="hr-HR" sz="3600" b="1" dirty="0">
                <a:solidFill>
                  <a:schemeClr val="accent2"/>
                </a:solidFill>
                <a:effectLst>
                  <a:outerShdw blurRad="38100" dist="38100" dir="2700000" algn="tl">
                    <a:srgbClr val="000000">
                      <a:alpha val="43137"/>
                    </a:srgbClr>
                  </a:outerShdw>
                </a:effectLst>
              </a:rPr>
              <a:t>:</a:t>
            </a:r>
          </a:p>
        </p:txBody>
      </p:sp>
      <p:pic>
        <p:nvPicPr>
          <p:cNvPr id="4" name="Picture 3">
            <a:extLst>
              <a:ext uri="{FF2B5EF4-FFF2-40B4-BE49-F238E27FC236}">
                <a16:creationId xmlns:a16="http://schemas.microsoft.com/office/drawing/2014/main" id="{395D64A6-7F07-4EA9-9FE9-3BD66C847A5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2998"/>
          <a:stretch/>
        </p:blipFill>
        <p:spPr>
          <a:xfrm>
            <a:off x="2896850" y="4230714"/>
            <a:ext cx="940777" cy="1091006"/>
          </a:xfrm>
          <a:prstGeom prst="rect">
            <a:avLst/>
          </a:prstGeom>
        </p:spPr>
      </p:pic>
    </p:spTree>
    <p:extLst>
      <p:ext uri="{BB962C8B-B14F-4D97-AF65-F5344CB8AC3E}">
        <p14:creationId xmlns:p14="http://schemas.microsoft.com/office/powerpoint/2010/main" val="2378148818"/>
      </p:ext>
    </p:extLst>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 TOOLS.GUIDESSETTING" val="{&quot;Name&quot;:&quot;适中&quot;,&quot;HeaderHeight&quot;:9.0,&quot;TopMargin&quot;:2.0,&quot;FooterHeight&quot;:4.0,&quot;BottomMargin&quot;:2.0,&quot;SideMargin&quot;:2.0,&quot;IntervalMargin&quot;:2.0,&quot;Id&quot;:&quot;GuidesStyle_Moderate&quot;}"/>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方正兰亭超细黑简体"/>
        <a:ea typeface="方正兰亭超细黑简体"/>
        <a:cs typeface=""/>
      </a:majorFont>
      <a:minorFont>
        <a:latin typeface="方正兰亭超细黑简体"/>
        <a:ea typeface="方正兰亭超细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TotalTime>
  <Words>796</Words>
  <Application>Microsoft Office PowerPoint</Application>
  <PresentationFormat>Widescreen</PresentationFormat>
  <Paragraphs>115</Paragraphs>
  <Slides>8</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等线</vt:lpstr>
      <vt:lpstr>Arial</vt:lpstr>
      <vt:lpstr>Arial Black</vt:lpstr>
      <vt:lpstr>Cooper Black</vt:lpstr>
      <vt:lpstr>方正兰亭超细黑简体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Bobbie Lee</dc:creator>
  <cp:lastModifiedBy>Zoran Vrbanac</cp:lastModifiedBy>
  <cp:revision>219</cp:revision>
  <dcterms:created xsi:type="dcterms:W3CDTF">2017-06-05T08:25:00Z</dcterms:created>
  <dcterms:modified xsi:type="dcterms:W3CDTF">2022-02-08T11:06:56Z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